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9" r:id="rId3"/>
    <p:sldId id="260" r:id="rId4"/>
    <p:sldId id="261" r:id="rId5"/>
    <p:sldId id="272" r:id="rId6"/>
    <p:sldId id="265" r:id="rId7"/>
    <p:sldId id="266" r:id="rId8"/>
    <p:sldId id="276" r:id="rId9"/>
    <p:sldId id="269" r:id="rId10"/>
    <p:sldId id="275" r:id="rId11"/>
    <p:sldId id="273" r:id="rId12"/>
    <p:sldId id="274" r:id="rId13"/>
    <p:sldId id="267" r:id="rId14"/>
    <p:sldId id="268" r:id="rId15"/>
    <p:sldId id="270" r:id="rId16"/>
    <p:sldId id="277" r:id="rId17"/>
    <p:sldId id="279" r:id="rId18"/>
    <p:sldId id="278" r:id="rId19"/>
    <p:sldId id="271" r:id="rId20"/>
    <p:sldId id="263" r:id="rId21"/>
    <p:sldId id="264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67D"/>
    <a:srgbClr val="0078A6"/>
    <a:srgbClr val="F99F1C"/>
    <a:srgbClr val="54458C"/>
    <a:srgbClr val="776A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598" autoAdjust="0"/>
  </p:normalViewPr>
  <p:slideViewPr>
    <p:cSldViewPr snapToGrid="0">
      <p:cViewPr varScale="1">
        <p:scale>
          <a:sx n="101" d="100"/>
          <a:sy n="101" d="100"/>
        </p:scale>
        <p:origin x="85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0C3C96-F367-3CE6-48B2-C40B505CE2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7626E2-A1CC-2957-84EF-2B79EC9E27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A6C9C-8C4A-4A25-B39B-92233A56FAE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676A2-A625-D083-CC7D-8FD2036215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A90966-EB27-45E3-DF63-47605D76B4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0D1BF-85DB-471D-ABDE-AC7198A7F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3250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19194-1532-4484-8219-B31EF5BAA3C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11B56-DA2A-46CC-BBEF-FE3C6A467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9686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814214" y="6379067"/>
            <a:ext cx="1707572" cy="365125"/>
          </a:xfrm>
        </p:spPr>
        <p:txBody>
          <a:bodyPr/>
          <a:lstStyle>
            <a:lvl1pPr>
              <a:defRPr>
                <a:solidFill>
                  <a:srgbClr val="00567D"/>
                </a:solidFill>
              </a:defRPr>
            </a:lvl1pPr>
          </a:lstStyle>
          <a:p>
            <a:pPr algn="l"/>
            <a:r>
              <a:rPr lang="en-US" dirty="0"/>
              <a:t>Workbook Page #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2924" y="6379066"/>
            <a:ext cx="4772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562CDD-8BC9-4CF6-AA03-D93997F55C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24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Workbook Page #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60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Workbook Page #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83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Workbook Page #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Workbook Page #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8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Workbook Page #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97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Workbook Page #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0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Workbook Page #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Workbook Page #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1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Workbook Page #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02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Workbook Page #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3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Workbook Page #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62CDD-8BC9-4CF6-AA03-D93997F55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2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oregon.gov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osha.oregon.gov" TargetMode="External"/><Relationship Id="rId7" Type="http://schemas.openxmlformats.org/officeDocument/2006/relationships/image" Target="../media/image1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watch?v=b25_k4Qfuv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oregon.gov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oregon.gov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oregon.gov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oregon.gov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oregon.gov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stage-osha.oregon.gov/edu/Pages/etc/training-resources.aspx" TargetMode="External"/><Relationship Id="rId3" Type="http://schemas.openxmlformats.org/officeDocument/2006/relationships/hyperlink" Target="http://www.osha.oregon.gov" TargetMode="External"/><Relationship Id="rId7" Type="http://schemas.openxmlformats.org/officeDocument/2006/relationships/hyperlink" Target="https://stage-osha.oregon.gov/edu/peso/Pages/default.aspx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tage-osha.oregon.gov/edu/courses/Pages/default.aspx" TargetMode="External"/><Relationship Id="rId5" Type="http://schemas.openxmlformats.org/officeDocument/2006/relationships/hyperlink" Target="https://stage-osha.oregon.gov/Pages/az-index.aspx" TargetMode="External"/><Relationship Id="rId4" Type="http://schemas.openxmlformats.org/officeDocument/2006/relationships/hyperlink" Target="https://www.youtube.com/channel/UCexHdBGLMAOjoNxMnL9-Bbg" TargetMode="Externa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oregon.gov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stage-osha.oregon.gov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oregon.gov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oregon.gov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oregon.gov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oregon.gov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kHlIDtSNik" TargetMode="External"/><Relationship Id="rId7" Type="http://schemas.openxmlformats.org/officeDocument/2006/relationships/image" Target="../media/image11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CynPpjzuzE" TargetMode="External"/><Relationship Id="rId7" Type="http://schemas.openxmlformats.org/officeDocument/2006/relationships/image" Target="../media/image11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4908430"/>
          </a:xfrm>
          <a:prstGeom prst="rect">
            <a:avLst/>
          </a:prstGeom>
        </p:spPr>
      </p:pic>
      <p:sp>
        <p:nvSpPr>
          <p:cNvPr id="4" name="Rectang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67D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" y="4908430"/>
            <a:ext cx="12192000" cy="1949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6"/>
          <p:cNvSpPr txBox="1">
            <a:spLocks noGrp="1"/>
          </p:cNvSpPr>
          <p:nvPr>
            <p:ph type="title" idx="4294967295"/>
          </p:nvPr>
        </p:nvSpPr>
        <p:spPr>
          <a:xfrm>
            <a:off x="0" y="1362973"/>
            <a:ext cx="12191999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Hazard Identification and Control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17554" y="2830014"/>
            <a:ext cx="5411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Presented by Oregon OSHA Public Education</a:t>
            </a:r>
          </a:p>
        </p:txBody>
      </p:sp>
      <p:pic>
        <p:nvPicPr>
          <p:cNvPr id="6" name="Picture 5" descr="OSHA Logo">
            <a:extLst>
              <a:ext uri="{FF2B5EF4-FFF2-40B4-BE49-F238E27FC236}">
                <a16:creationId xmlns:a16="http://schemas.microsoft.com/office/drawing/2014/main" id="{636A805C-CAF7-47CC-A314-8F2FAD3C8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95" y="5185221"/>
            <a:ext cx="2514605" cy="139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1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59AE6-6A25-A1E2-E09A-A2005649E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ACC101-F759-CCDE-C800-D64DB5578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2DA050-0D95-274E-45D0-F859360C6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1F23D-836B-0FD6-BF2B-520E620D9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E2C068F-9294-00BD-9F66-621FE53F6CE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5132719" cy="19389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Identifying and assessing hazards: Exercise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7A784-EB7D-DF61-8EDF-24BD031ED9EC}"/>
              </a:ext>
            </a:extLst>
          </p:cNvPr>
          <p:cNvSpPr txBox="1"/>
          <p:nvPr/>
        </p:nvSpPr>
        <p:spPr>
          <a:xfrm>
            <a:off x="1513323" y="2631075"/>
            <a:ext cx="3861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567D"/>
                </a:solidFill>
              </a:rPr>
              <a:t>Look at the photo and discuss the hazards you see.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A92699-9AC9-D9BE-2B6C-A2D0246B1EA0}"/>
              </a:ext>
            </a:extLst>
          </p:cNvPr>
          <p:cNvSpPr txBox="1"/>
          <p:nvPr/>
        </p:nvSpPr>
        <p:spPr>
          <a:xfrm>
            <a:off x="1513323" y="3601194"/>
            <a:ext cx="3861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What kind of accident might occur?</a:t>
            </a:r>
          </a:p>
        </p:txBody>
      </p:sp>
      <p:pic>
        <p:nvPicPr>
          <p:cNvPr id="8" name="Picture Placeholder 5" descr="Equipment with safety hazards.">
            <a:extLst>
              <a:ext uri="{FF2B5EF4-FFF2-40B4-BE49-F238E27FC236}">
                <a16:creationId xmlns:a16="http://schemas.microsoft.com/office/drawing/2014/main" id="{2119C2DB-4C01-86E6-D5AE-A716B302A8D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5668380" y="1079490"/>
            <a:ext cx="6172200" cy="487362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197477-D2E9-8D8F-9C9E-F6DD74E3F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See Workbook Page 16.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27FE8-DC17-4FDB-13C5-774E5309B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66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92B07-D77E-7902-4D27-31275F50A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CB2F8E-2897-4BCD-2AFB-797CE1611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2A8A51-54EF-ABA3-6FA4-2A1B22380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27A770-761C-DC9A-03EB-2CECD1EE7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8E998D4-C3FC-3F63-F529-1AFB5790F79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5132719" cy="19389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Identifying and assessing hazards: Exercise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76C745-312B-BF51-4B9C-0D65BBBD82A7}"/>
              </a:ext>
            </a:extLst>
          </p:cNvPr>
          <p:cNvSpPr txBox="1"/>
          <p:nvPr/>
        </p:nvSpPr>
        <p:spPr>
          <a:xfrm>
            <a:off x="1513323" y="2631075"/>
            <a:ext cx="3861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567D"/>
                </a:solidFill>
              </a:rPr>
              <a:t>Look at the photo and discuss the hazards you see.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B91B6D-9F1A-3FE4-B02D-9D34FFC0268A}"/>
              </a:ext>
            </a:extLst>
          </p:cNvPr>
          <p:cNvSpPr txBox="1"/>
          <p:nvPr/>
        </p:nvSpPr>
        <p:spPr>
          <a:xfrm>
            <a:off x="1513323" y="3601194"/>
            <a:ext cx="3861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What kind of accident might occur?</a:t>
            </a:r>
          </a:p>
        </p:txBody>
      </p:sp>
      <p:pic>
        <p:nvPicPr>
          <p:cNvPr id="5" name="Picture Placeholder 5" descr="Workers on a roof with safety hazards.">
            <a:extLst>
              <a:ext uri="{FF2B5EF4-FFF2-40B4-BE49-F238E27FC236}">
                <a16:creationId xmlns:a16="http://schemas.microsoft.com/office/drawing/2014/main" id="{75AED878-00C4-40F0-2C44-0B1001425A1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03" y="1573127"/>
            <a:ext cx="6033072" cy="400781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AD7DFE-5B8A-F1DA-4524-9D59CAFA9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See Workbook Page 16.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BD3DB-A0A2-AE40-EBCB-BB53EC4E9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06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B4559-66B9-C41A-049C-DEFF66926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36A43E-DBA4-E6DA-9ADE-6B7FAF7B7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A419DD-D076-F41D-8FE6-28302DE65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E21633-376E-33A3-DE80-E8709270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EEA511D-534C-04A5-AEC9-7DDC57A396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5132719" cy="19389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Identifying and assessing hazards: Exercise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A6B0D1-3312-2244-A823-3CFCF3B6C4DA}"/>
              </a:ext>
            </a:extLst>
          </p:cNvPr>
          <p:cNvSpPr txBox="1"/>
          <p:nvPr/>
        </p:nvSpPr>
        <p:spPr>
          <a:xfrm>
            <a:off x="1513323" y="2631075"/>
            <a:ext cx="3861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567D"/>
                </a:solidFill>
              </a:rPr>
              <a:t>Look at the photo and discuss the hazards you see.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E559E8-7B16-D1D1-B2E8-19B16F126FC7}"/>
              </a:ext>
            </a:extLst>
          </p:cNvPr>
          <p:cNvSpPr txBox="1"/>
          <p:nvPr/>
        </p:nvSpPr>
        <p:spPr>
          <a:xfrm>
            <a:off x="1513323" y="3601194"/>
            <a:ext cx="3861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What kind of accident might occur?</a:t>
            </a:r>
          </a:p>
        </p:txBody>
      </p:sp>
      <p:pic>
        <p:nvPicPr>
          <p:cNvPr id="8" name="Picture Placeholder 5" descr="A worker carrying boxes incorrectly.">
            <a:extLst>
              <a:ext uri="{FF2B5EF4-FFF2-40B4-BE49-F238E27FC236}">
                <a16:creationId xmlns:a16="http://schemas.microsoft.com/office/drawing/2014/main" id="{5B8162E7-0FE1-24CB-C8E3-E1E15FA16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275" y="1366528"/>
            <a:ext cx="5644911" cy="464291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BDC3E0-8318-EC47-B015-FFA7E7F9A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See Workbook Page 16.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D31523-C925-7D07-9CE0-6D3297CAF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58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46C75C-12F0-480C-9C37-07E5A7B3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45F8F1-C9A7-42B6-BB1A-41627145F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B5A8B-A28A-AF7B-B519-F4563C69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7D61C59-AA2E-4B41-9E1C-C1AF1DC661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5132719" cy="19389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Controlling and preventing hazards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541AA-0630-4F60-A448-A1DAF1974BFA}"/>
              </a:ext>
            </a:extLst>
          </p:cNvPr>
          <p:cNvSpPr txBox="1"/>
          <p:nvPr/>
        </p:nvSpPr>
        <p:spPr>
          <a:xfrm>
            <a:off x="1513321" y="1962625"/>
            <a:ext cx="481962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567D"/>
                </a:solidFill>
              </a:rPr>
              <a:t>The Hierarchy of Controls is a method of identifying and ranking safeguards to protect workers from hazards. The Hierarchy of Controls consists of five elements, ranging from most effective to least effective:</a:t>
            </a:r>
          </a:p>
          <a:p>
            <a:endParaRPr lang="en-US" sz="2100" dirty="0">
              <a:solidFill>
                <a:srgbClr val="00567D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100" dirty="0">
                <a:solidFill>
                  <a:srgbClr val="00567D"/>
                </a:solidFill>
              </a:rPr>
              <a:t>Elimination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100" dirty="0">
                <a:solidFill>
                  <a:srgbClr val="00567D"/>
                </a:solidFill>
              </a:rPr>
              <a:t>Substitution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100" dirty="0">
                <a:solidFill>
                  <a:srgbClr val="00567D"/>
                </a:solidFill>
              </a:rPr>
              <a:t>Engineering controls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100" dirty="0">
                <a:solidFill>
                  <a:srgbClr val="00567D"/>
                </a:solidFill>
              </a:rPr>
              <a:t>Administrative controls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100" dirty="0">
                <a:solidFill>
                  <a:srgbClr val="00567D"/>
                </a:solidFill>
              </a:rPr>
              <a:t>Personal protective equipment (PPE)</a:t>
            </a:r>
          </a:p>
          <a:p>
            <a:endParaRPr lang="en-US" sz="1600" dirty="0">
              <a:solidFill>
                <a:srgbClr val="00567D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85FAC6-7851-0B88-6B46-D7F2EC409449}"/>
              </a:ext>
            </a:extLst>
          </p:cNvPr>
          <p:cNvSpPr txBox="1"/>
          <p:nvPr/>
        </p:nvSpPr>
        <p:spPr>
          <a:xfrm>
            <a:off x="7260336" y="1276235"/>
            <a:ext cx="312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00567D"/>
                </a:solidFill>
              </a:rPr>
              <a:t>The Hierarchy of Controls</a:t>
            </a:r>
            <a:endParaRPr lang="en-US" sz="1800" b="1" dirty="0">
              <a:solidFill>
                <a:srgbClr val="00567D"/>
              </a:solidFill>
            </a:endParaRPr>
          </a:p>
        </p:txBody>
      </p:sp>
      <p:pic>
        <p:nvPicPr>
          <p:cNvPr id="7" name="Picture 6" descr="Hierarchy of Controls chart, (funnel shaped chart), ranking safeguards from least to most effective.">
            <a:extLst>
              <a:ext uri="{FF2B5EF4-FFF2-40B4-BE49-F238E27FC236}">
                <a16:creationId xmlns:a16="http://schemas.microsoft.com/office/drawing/2014/main" id="{91C8208E-4F04-A584-7535-D8CE1B9DE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36" y="1655256"/>
            <a:ext cx="5723051" cy="352129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AE8E63-6EDC-4E1C-9262-9CBA83A47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See Workbook Page 17.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4BF46-214C-E837-BBBA-685288CCA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84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46C75C-12F0-480C-9C37-07E5A7B3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45F8F1-C9A7-42B6-BB1A-41627145F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B5A8B-A28A-AF7B-B519-F4563C69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7D61C59-AA2E-4B41-9E1C-C1AF1DC661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76003" y="462831"/>
            <a:ext cx="5170039" cy="178510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Controlling and preventing hazards (continued)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541AA-0630-4F60-A448-A1DAF1974BFA}"/>
              </a:ext>
            </a:extLst>
          </p:cNvPr>
          <p:cNvSpPr txBox="1"/>
          <p:nvPr/>
        </p:nvSpPr>
        <p:spPr>
          <a:xfrm>
            <a:off x="1284876" y="1962625"/>
            <a:ext cx="48111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567D"/>
                </a:solidFill>
              </a:rPr>
              <a:t>How to use The Hierarchy of Controls</a:t>
            </a:r>
          </a:p>
          <a:p>
            <a:endParaRPr lang="en-US" sz="2000" dirty="0">
              <a:solidFill>
                <a:srgbClr val="00567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67D"/>
                </a:solidFill>
              </a:rPr>
              <a:t>Identify the hazards you are trying to control.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67D"/>
                </a:solidFill>
              </a:rPr>
              <a:t>Think about how you can block the path between the worker and the hazard.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67D"/>
                </a:solidFill>
              </a:rPr>
              <a:t>Brainstorm ways the hazard can be eliminated, substituted, engineered out, administratively controlled, or what PPE can be used with other controls.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67D"/>
                </a:solidFill>
              </a:rPr>
              <a:t>Decide if the controls are feasible.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67D"/>
                </a:solidFill>
              </a:rPr>
              <a:t>Choose controls that are highest on the hierarchy.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ACC7EC-D004-A30B-58C9-0638244D7F73}"/>
              </a:ext>
            </a:extLst>
          </p:cNvPr>
          <p:cNvSpPr txBox="1"/>
          <p:nvPr/>
        </p:nvSpPr>
        <p:spPr>
          <a:xfrm>
            <a:off x="6720840" y="5129784"/>
            <a:ext cx="4811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67D"/>
                </a:solidFill>
                <a:hlinkClick r:id="rId4" tooltip="Link to Understanding hazard controls example vide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Understanding Hazard Controls Example - Video</a:t>
            </a:r>
            <a:endParaRPr lang="en-US" dirty="0">
              <a:solidFill>
                <a:srgbClr val="00567D"/>
              </a:solidFill>
            </a:endParaRP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95000A73-791F-0472-FA35-1C53CDF4F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r="9182"/>
          <a:stretch/>
        </p:blipFill>
        <p:spPr>
          <a:xfrm>
            <a:off x="6335194" y="1497477"/>
            <a:ext cx="5709607" cy="354086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5784D24-0A55-A9D3-82A3-461CF8067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50593" y="1546690"/>
            <a:ext cx="619618" cy="6196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AE8E63-6EDC-4E1C-9262-9CBA83A47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See Workbook Page 19.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4BF46-214C-E837-BBBA-685288CCA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75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46C75C-12F0-480C-9C37-07E5A7B3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45F8F1-C9A7-42B6-BB1A-41627145F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B5A8B-A28A-AF7B-B519-F4563C69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7D61C59-AA2E-4B41-9E1C-C1AF1DC661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5132719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Identifying, preventing, and controlling hazards: Exercise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541AA-0630-4F60-A448-A1DAF1974BFA}"/>
              </a:ext>
            </a:extLst>
          </p:cNvPr>
          <p:cNvSpPr txBox="1"/>
          <p:nvPr/>
        </p:nvSpPr>
        <p:spPr>
          <a:xfrm>
            <a:off x="1513323" y="2644296"/>
            <a:ext cx="4374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567D"/>
                </a:solidFill>
              </a:rPr>
              <a:t>Look at the photo and discuss:</a:t>
            </a:r>
            <a:endParaRPr lang="en-US" sz="2200" dirty="0">
              <a:solidFill>
                <a:srgbClr val="00567D"/>
              </a:solidFill>
            </a:endParaRPr>
          </a:p>
          <a:p>
            <a:endParaRPr lang="en-US" sz="2200" dirty="0">
              <a:solidFill>
                <a:srgbClr val="00567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Hazards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Unsafe 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Ways to eliminate or control the hazard</a:t>
            </a:r>
          </a:p>
        </p:txBody>
      </p:sp>
      <p:pic>
        <p:nvPicPr>
          <p:cNvPr id="8" name="Image 181" descr="A person on a house with safety hazards around.&#10;&#10;">
            <a:extLst>
              <a:ext uri="{FF2B5EF4-FFF2-40B4-BE49-F238E27FC236}">
                <a16:creationId xmlns:a16="http://schemas.microsoft.com/office/drawing/2014/main" id="{0C6DD93A-810F-CA00-523D-4F69DF58A611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49383" y="784448"/>
            <a:ext cx="4538803" cy="51548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804FE4-0F47-3C17-5F50-ECCBE771F81F}"/>
              </a:ext>
            </a:extLst>
          </p:cNvPr>
          <p:cNvSpPr txBox="1"/>
          <p:nvPr/>
        </p:nvSpPr>
        <p:spPr>
          <a:xfrm>
            <a:off x="7402567" y="5945363"/>
            <a:ext cx="140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-20" dirty="0">
                <a:solidFill>
                  <a:srgbClr val="0056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Photo</a:t>
            </a:r>
            <a:r>
              <a:rPr lang="en-US" sz="1800" spc="-45" dirty="0">
                <a:solidFill>
                  <a:srgbClr val="0056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spc="-50" dirty="0">
                <a:solidFill>
                  <a:srgbClr val="0056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AE8E63-6EDC-4E1C-9262-9CBA83A47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See Workbook Page 20.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4BF46-214C-E837-BBBA-685288CCA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78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03A68-725C-E168-DD24-E6807E09D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3DA9C6D-98B3-6E19-474E-63F9F1BD3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097F56-5C5F-01F3-6D0A-DCE445021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28F97C-0F3F-F769-6354-A9AFC750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4173A84-9991-CC3F-CAAA-B0C7515D5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5132719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Identifying, preventing, and controlling hazards: Exercise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F9A39E-41BF-155B-3D28-DE3DD795AE20}"/>
              </a:ext>
            </a:extLst>
          </p:cNvPr>
          <p:cNvSpPr txBox="1"/>
          <p:nvPr/>
        </p:nvSpPr>
        <p:spPr>
          <a:xfrm>
            <a:off x="1606043" y="2680677"/>
            <a:ext cx="4374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567D"/>
                </a:solidFill>
              </a:rPr>
              <a:t>Look at the photo and discuss:</a:t>
            </a:r>
            <a:endParaRPr lang="en-US" sz="2200" dirty="0">
              <a:solidFill>
                <a:srgbClr val="00567D"/>
              </a:solidFill>
            </a:endParaRPr>
          </a:p>
          <a:p>
            <a:endParaRPr lang="en-US" sz="2200" dirty="0">
              <a:solidFill>
                <a:srgbClr val="00567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Hazards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Unsafe 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Ways to eliminate or control the hazard</a:t>
            </a:r>
          </a:p>
        </p:txBody>
      </p:sp>
      <p:pic>
        <p:nvPicPr>
          <p:cNvPr id="11" name="Picture 10" descr="Machinery with safety hazards.">
            <a:extLst>
              <a:ext uri="{FF2B5EF4-FFF2-40B4-BE49-F238E27FC236}">
                <a16:creationId xmlns:a16="http://schemas.microsoft.com/office/drawing/2014/main" id="{B6BB4784-C8D2-7F87-412D-412396308BB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132" y="1352716"/>
            <a:ext cx="4524902" cy="4779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BF956C-9B43-1818-C2B5-B7AC210A00BF}"/>
              </a:ext>
            </a:extLst>
          </p:cNvPr>
          <p:cNvSpPr txBox="1"/>
          <p:nvPr/>
        </p:nvSpPr>
        <p:spPr>
          <a:xfrm>
            <a:off x="7160132" y="6166658"/>
            <a:ext cx="140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-20" dirty="0">
                <a:solidFill>
                  <a:srgbClr val="0056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Photo</a:t>
            </a:r>
            <a:r>
              <a:rPr lang="en-US" sz="1800" spc="-45" dirty="0">
                <a:solidFill>
                  <a:srgbClr val="0056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pc="-50" dirty="0">
                <a:solidFill>
                  <a:srgbClr val="0056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56AE40-498A-4AC7-B453-AF1F426E6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See Workbook Page 20.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5790E-A266-2EB2-4D0C-0C0A55E14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78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F4DC7-BDC4-C927-0F3F-B7D082D8C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E57251-6269-E82A-281A-929DF6999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EF7F11-F854-A627-8CC0-3DC16AD17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342CFD-89F0-2946-4E22-5F0D6414B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6694A50-B003-038E-72FE-115AAB727A3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5132719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Identifying, preventing, and controlling hazards: Exercise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9C8EC-C9A8-25E0-65D0-944A6E4107AD}"/>
              </a:ext>
            </a:extLst>
          </p:cNvPr>
          <p:cNvSpPr txBox="1"/>
          <p:nvPr/>
        </p:nvSpPr>
        <p:spPr>
          <a:xfrm>
            <a:off x="1606043" y="2680677"/>
            <a:ext cx="4374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567D"/>
                </a:solidFill>
              </a:rPr>
              <a:t>Look at the photo and discuss:</a:t>
            </a:r>
            <a:endParaRPr lang="en-US" sz="2200" dirty="0">
              <a:solidFill>
                <a:srgbClr val="00567D"/>
              </a:solidFill>
            </a:endParaRPr>
          </a:p>
          <a:p>
            <a:endParaRPr lang="en-US" sz="2200" dirty="0">
              <a:solidFill>
                <a:srgbClr val="00567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Hazards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Unsafe 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Ways to eliminate or control the hazard</a:t>
            </a:r>
          </a:p>
        </p:txBody>
      </p:sp>
      <p:pic>
        <p:nvPicPr>
          <p:cNvPr id="15" name="Picture 14" descr="A picture of bottles of liquid with no label.">
            <a:extLst>
              <a:ext uri="{FF2B5EF4-FFF2-40B4-BE49-F238E27FC236}">
                <a16:creationId xmlns:a16="http://schemas.microsoft.com/office/drawing/2014/main" id="{0080907D-A222-77EE-AFF7-C55205E18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148" y="1326119"/>
            <a:ext cx="4835609" cy="48327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789634-9DCF-C27C-12D7-C803C44062B2}"/>
              </a:ext>
            </a:extLst>
          </p:cNvPr>
          <p:cNvSpPr txBox="1"/>
          <p:nvPr/>
        </p:nvSpPr>
        <p:spPr>
          <a:xfrm>
            <a:off x="6880148" y="6194400"/>
            <a:ext cx="140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-20" dirty="0">
                <a:solidFill>
                  <a:srgbClr val="0056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Photo</a:t>
            </a:r>
            <a:r>
              <a:rPr lang="en-US" sz="1800" spc="-45" dirty="0">
                <a:solidFill>
                  <a:srgbClr val="0056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pc="-50" dirty="0">
                <a:solidFill>
                  <a:srgbClr val="0056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714451-F0B6-A89F-BE46-F949AA028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See Workbook Page 20.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B40E6-AF50-14D7-FB44-AAB660160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54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30228-C058-E706-90E7-CB20DA054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3E6FA5-0366-0A12-AB24-AD4782630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6CC8DF-B933-F4C3-108F-1F068F5AB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3A46EB-7BAD-BE34-9724-0A9FFFC96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66581C2-CC8A-3362-08A6-F5A9E2439F2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5132719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Identifying, preventing, and controlling hazards: Exercise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E7D55B-40BF-BF39-2719-10D2C821E872}"/>
              </a:ext>
            </a:extLst>
          </p:cNvPr>
          <p:cNvSpPr txBox="1"/>
          <p:nvPr/>
        </p:nvSpPr>
        <p:spPr>
          <a:xfrm>
            <a:off x="1606043" y="2680677"/>
            <a:ext cx="4374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567D"/>
                </a:solidFill>
              </a:rPr>
              <a:t>Look at the photo and discuss:</a:t>
            </a:r>
            <a:endParaRPr lang="en-US" sz="2200" dirty="0">
              <a:solidFill>
                <a:srgbClr val="00567D"/>
              </a:solidFill>
            </a:endParaRPr>
          </a:p>
          <a:p>
            <a:endParaRPr lang="en-US" sz="2200" dirty="0">
              <a:solidFill>
                <a:srgbClr val="00567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Hazards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Unsafe 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Ways to eliminate or control the hazard</a:t>
            </a:r>
          </a:p>
        </p:txBody>
      </p:sp>
      <p:pic>
        <p:nvPicPr>
          <p:cNvPr id="17" name="Picture 16" descr="A worker carrying plywood incorrectly.">
            <a:extLst>
              <a:ext uri="{FF2B5EF4-FFF2-40B4-BE49-F238E27FC236}">
                <a16:creationId xmlns:a16="http://schemas.microsoft.com/office/drawing/2014/main" id="{7F7C0528-0D15-B3DF-16B1-FE5AA7983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132" y="1205651"/>
            <a:ext cx="4512691" cy="455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4EC1EA-D264-2EF0-B570-79562677C7A9}"/>
              </a:ext>
            </a:extLst>
          </p:cNvPr>
          <p:cNvSpPr txBox="1"/>
          <p:nvPr/>
        </p:nvSpPr>
        <p:spPr>
          <a:xfrm>
            <a:off x="7160132" y="5799021"/>
            <a:ext cx="140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-20" dirty="0">
                <a:solidFill>
                  <a:srgbClr val="0056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Photo 4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66FEE1-E182-7A5E-D90C-CB5BA6461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See Workbook Page 20.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D9A784-A35A-A0B6-4089-5DFED6309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45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46C75C-12F0-480C-9C37-07E5A7B3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45F8F1-C9A7-42B6-BB1A-41627145F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B5A8B-A28A-AF7B-B519-F4563C69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7D61C59-AA2E-4B41-9E1C-C1AF1DC661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5132719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Let’s review!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541AA-0630-4F60-A448-A1DAF1974BFA}"/>
              </a:ext>
            </a:extLst>
          </p:cNvPr>
          <p:cNvSpPr txBox="1"/>
          <p:nvPr/>
        </p:nvSpPr>
        <p:spPr>
          <a:xfrm>
            <a:off x="1607877" y="1730937"/>
            <a:ext cx="4185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567D"/>
                </a:solidFill>
              </a:rPr>
              <a:t>Answer 10 quiz questions to test what you have learned.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AE8E63-6EDC-4E1C-9262-9CBA83A47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See Workbook Page 22.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4BF46-214C-E837-BBBA-685288CCA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499971-329C-1598-0201-0C1277B7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843" y="1024128"/>
            <a:ext cx="4920267" cy="52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86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C4BB3B-67E9-4919-B991-36C5DB0E3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1"/>
            <a:ext cx="12192000" cy="12956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A9D726-306D-4829-9303-D7B9C92F6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6190"/>
            <a:ext cx="12192000" cy="1295697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Oregon OSHA Logo">
            <a:extLst>
              <a:ext uri="{FF2B5EF4-FFF2-40B4-BE49-F238E27FC236}">
                <a16:creationId xmlns:a16="http://schemas.microsoft.com/office/drawing/2014/main" id="{96194FF5-9705-53F3-4A4F-641A7939C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55" y="240855"/>
            <a:ext cx="1367517" cy="75752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005A3AD-CD7A-F9AF-CC6F-651049C74A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9632" y="1983500"/>
            <a:ext cx="4531595" cy="9541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Oregon OSHA Public Education Mission: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2FD15-D4E5-E2D2-DF26-71FA0A165286}"/>
              </a:ext>
            </a:extLst>
          </p:cNvPr>
          <p:cNvSpPr txBox="1"/>
          <p:nvPr/>
        </p:nvSpPr>
        <p:spPr>
          <a:xfrm>
            <a:off x="163285" y="3244056"/>
            <a:ext cx="5206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567D"/>
                </a:solidFill>
              </a:rPr>
              <a:t>We provide knowledge and tools to advance self-sufficiency</a:t>
            </a:r>
          </a:p>
          <a:p>
            <a:pPr algn="ctr"/>
            <a:r>
              <a:rPr lang="en-US" sz="2800" i="1" dirty="0">
                <a:solidFill>
                  <a:srgbClr val="00567D"/>
                </a:solidFill>
              </a:rPr>
              <a:t> in workplace safety and health.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6608D-3D1E-2DFE-9DA7-8E3AB7C0C5DC}"/>
              </a:ext>
            </a:extLst>
          </p:cNvPr>
          <p:cNvSpPr txBox="1"/>
          <p:nvPr/>
        </p:nvSpPr>
        <p:spPr>
          <a:xfrm>
            <a:off x="6428760" y="1937334"/>
            <a:ext cx="4320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567D"/>
                </a:solidFill>
              </a:rPr>
              <a:t>Oregon OSHA Services</a:t>
            </a:r>
            <a:endParaRPr lang="en-US" sz="2800" dirty="0">
              <a:solidFill>
                <a:srgbClr val="00567D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659A39-188D-45A0-8A77-1DE27600C3A3}"/>
              </a:ext>
            </a:extLst>
          </p:cNvPr>
          <p:cNvSpPr txBox="1"/>
          <p:nvPr/>
        </p:nvSpPr>
        <p:spPr>
          <a:xfrm>
            <a:off x="6428760" y="2634461"/>
            <a:ext cx="64101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7D"/>
                </a:solidFill>
              </a:rPr>
              <a:t>Consultation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7D"/>
                </a:solidFill>
              </a:rPr>
              <a:t>Enforcement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7D"/>
                </a:solidFill>
              </a:rPr>
              <a:t>Appeals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7D"/>
                </a:solidFill>
              </a:rPr>
              <a:t>Public Education and Conferences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67D"/>
                </a:solidFill>
              </a:rPr>
              <a:t>Standards and Technical Resources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2A239C-7CC1-102E-571E-990ED2E44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881396" y="1896603"/>
            <a:ext cx="0" cy="3432106"/>
          </a:xfrm>
          <a:prstGeom prst="line">
            <a:avLst/>
          </a:prstGeom>
          <a:ln>
            <a:solidFill>
              <a:srgbClr val="005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322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46C75C-12F0-480C-9C37-07E5A7B3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45F8F1-C9A7-42B6-BB1A-41627145F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162E49-089D-F5CF-329B-2911DB4F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7D61C59-AA2E-4B41-9E1C-C1AF1DC661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10482730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Additional Educational Resources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541AA-0630-4F60-A448-A1DAF1974BFA}"/>
              </a:ext>
            </a:extLst>
          </p:cNvPr>
          <p:cNvSpPr txBox="1"/>
          <p:nvPr/>
        </p:nvSpPr>
        <p:spPr>
          <a:xfrm>
            <a:off x="1513322" y="1814844"/>
            <a:ext cx="1048272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  <a:hlinkClick r:id="rId4" tooltip="Link to Oregon OSHA's YouTube Channe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Oregon OSHA’s YouTube Channel</a:t>
            </a:r>
            <a:endParaRPr lang="en-US" sz="30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  <a:hlinkClick r:id="rId5" tooltip="Link to A to Z topic index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A-Z Topic Index </a:t>
            </a:r>
            <a:endParaRPr lang="en-US" sz="30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  <a:hlinkClick r:id="rId6" tooltip="Link to Oregon OSHA Online Training Cours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Oregon OSHA Online Training Courses</a:t>
            </a:r>
            <a:endParaRPr lang="en-US" sz="30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  <a:hlinkClick r:id="rId7" tooltip="Link to PESO meaning English to Spanish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PESO – English to </a:t>
            </a:r>
            <a:r>
              <a:rPr lang="en-US" sz="3000" dirty="0" err="1">
                <a:solidFill>
                  <a:srgbClr val="00567D"/>
                </a:solidFill>
                <a:hlinkClick r:id="rId7" tooltip="Link to PESO meaning English to Spanish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Español</a:t>
            </a:r>
            <a:endParaRPr lang="en-US" sz="30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67D"/>
                </a:solidFill>
                <a:hlinkClick r:id="rId8" tooltip="Link to Other Safety and Health Training Resour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Other Safety and Health Training Resources</a:t>
            </a:r>
            <a:endParaRPr lang="en-US" sz="3000" dirty="0">
              <a:solidFill>
                <a:srgbClr val="00567D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567D"/>
              </a:solidFill>
            </a:endParaRPr>
          </a:p>
          <a:p>
            <a:r>
              <a:rPr lang="en-US" sz="3000" dirty="0">
                <a:solidFill>
                  <a:srgbClr val="00567D"/>
                </a:solidFill>
              </a:rPr>
              <a:t> </a:t>
            </a:r>
          </a:p>
          <a:p>
            <a:endParaRPr lang="en-US" sz="3200" dirty="0">
              <a:solidFill>
                <a:srgbClr val="00567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49E48-4AF7-402C-2B6F-7B664E98F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9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46C75C-12F0-480C-9C37-07E5A7B3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45F8F1-C9A7-42B6-BB1A-41627145F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DF5C75-9904-D964-9581-F2F80EE5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7D61C59-AA2E-4B41-9E1C-C1AF1DC661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15203"/>
            <a:ext cx="10482730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Need more information? Call your nearest Oregon OSHA Office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37C52-2DE8-BC4D-0CD8-10BCD76F1731}"/>
              </a:ext>
            </a:extLst>
          </p:cNvPr>
          <p:cNvSpPr txBox="1"/>
          <p:nvPr/>
        </p:nvSpPr>
        <p:spPr>
          <a:xfrm>
            <a:off x="1314958" y="1635034"/>
            <a:ext cx="3118843" cy="2554545"/>
          </a:xfrm>
          <a:prstGeom prst="rect">
            <a:avLst/>
          </a:prstGeom>
          <a:noFill/>
          <a:ln w="19050">
            <a:solidFill>
              <a:srgbClr val="00567D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567D"/>
                </a:solidFill>
              </a:rPr>
              <a:t>Salem Central Office</a:t>
            </a:r>
          </a:p>
          <a:p>
            <a:r>
              <a:rPr lang="en-US" sz="2000" dirty="0">
                <a:solidFill>
                  <a:srgbClr val="00567D"/>
                </a:solidFill>
              </a:rPr>
              <a:t>350 Winter St. NE</a:t>
            </a:r>
          </a:p>
          <a:p>
            <a:r>
              <a:rPr lang="en-US" sz="2000" dirty="0">
                <a:solidFill>
                  <a:srgbClr val="00567D"/>
                </a:solidFill>
              </a:rPr>
              <a:t>Salem, OR 97301-3882</a:t>
            </a:r>
          </a:p>
          <a:p>
            <a:r>
              <a:rPr lang="en-US" sz="2000" b="1" dirty="0">
                <a:solidFill>
                  <a:srgbClr val="00567D"/>
                </a:solidFill>
              </a:rPr>
              <a:t>Phone</a:t>
            </a:r>
            <a:r>
              <a:rPr lang="en-US" sz="2000" dirty="0">
                <a:solidFill>
                  <a:srgbClr val="00567D"/>
                </a:solidFill>
              </a:rPr>
              <a:t>: 503-378-3272</a:t>
            </a:r>
          </a:p>
          <a:p>
            <a:r>
              <a:rPr lang="en-US" sz="2000" b="1" dirty="0">
                <a:solidFill>
                  <a:srgbClr val="00567D"/>
                </a:solidFill>
              </a:rPr>
              <a:t>Toll-Free</a:t>
            </a:r>
            <a:r>
              <a:rPr lang="en-US" sz="2000" dirty="0">
                <a:solidFill>
                  <a:srgbClr val="00567D"/>
                </a:solidFill>
              </a:rPr>
              <a:t>: 800-922-2689</a:t>
            </a:r>
          </a:p>
          <a:p>
            <a:r>
              <a:rPr lang="en-US" sz="2000" b="1" dirty="0">
                <a:solidFill>
                  <a:srgbClr val="00567D"/>
                </a:solidFill>
              </a:rPr>
              <a:t>Fax</a:t>
            </a:r>
            <a:r>
              <a:rPr lang="en-US" sz="2000" dirty="0">
                <a:solidFill>
                  <a:srgbClr val="00567D"/>
                </a:solidFill>
              </a:rPr>
              <a:t>: 503-947-7461</a:t>
            </a:r>
          </a:p>
          <a:p>
            <a:r>
              <a:rPr lang="en-US" sz="2000" b="1" dirty="0" err="1">
                <a:solidFill>
                  <a:srgbClr val="00567D"/>
                </a:solidFill>
              </a:rPr>
              <a:t>en</a:t>
            </a:r>
            <a:r>
              <a:rPr lang="en-US" sz="2000" dirty="0">
                <a:solidFill>
                  <a:srgbClr val="00567D"/>
                </a:solidFill>
              </a:rPr>
              <a:t> </a:t>
            </a:r>
            <a:r>
              <a:rPr lang="en-US" sz="2000" b="1" dirty="0" err="1">
                <a:solidFill>
                  <a:srgbClr val="00567D"/>
                </a:solidFill>
              </a:rPr>
              <a:t>Español</a:t>
            </a:r>
            <a:r>
              <a:rPr lang="en-US" sz="2000" dirty="0">
                <a:solidFill>
                  <a:srgbClr val="00567D"/>
                </a:solidFill>
              </a:rPr>
              <a:t>: 800-843-8086</a:t>
            </a:r>
          </a:p>
          <a:p>
            <a:r>
              <a:rPr lang="en-US" sz="2000" b="1" dirty="0">
                <a:solidFill>
                  <a:srgbClr val="00567D"/>
                </a:solidFill>
              </a:rPr>
              <a:t>Website</a:t>
            </a:r>
            <a:r>
              <a:rPr lang="en-US" sz="2000" dirty="0">
                <a:solidFill>
                  <a:srgbClr val="00567D"/>
                </a:solidFill>
              </a:rPr>
              <a:t>: osha.oregon.gov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169B1-CDAE-9AC7-0060-AA7A630F11B3}"/>
              </a:ext>
            </a:extLst>
          </p:cNvPr>
          <p:cNvSpPr txBox="1"/>
          <p:nvPr/>
        </p:nvSpPr>
        <p:spPr>
          <a:xfrm>
            <a:off x="1233477" y="4329217"/>
            <a:ext cx="40763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567D"/>
                </a:solidFill>
              </a:rPr>
              <a:t>Bend</a:t>
            </a:r>
          </a:p>
          <a:p>
            <a:r>
              <a:rPr lang="en-US" sz="2000" dirty="0">
                <a:solidFill>
                  <a:srgbClr val="00567D"/>
                </a:solidFill>
              </a:rPr>
              <a:t>Red Oaks Square</a:t>
            </a:r>
          </a:p>
          <a:p>
            <a:r>
              <a:rPr lang="en-US" sz="2000" dirty="0">
                <a:solidFill>
                  <a:srgbClr val="00567D"/>
                </a:solidFill>
              </a:rPr>
              <a:t>1230 NE Third St., Suite A-115</a:t>
            </a:r>
          </a:p>
          <a:p>
            <a:r>
              <a:rPr lang="en-US" sz="2000" dirty="0">
                <a:solidFill>
                  <a:srgbClr val="00567D"/>
                </a:solidFill>
              </a:rPr>
              <a:t>Bend, OR 97701-4374</a:t>
            </a:r>
          </a:p>
          <a:p>
            <a:r>
              <a:rPr lang="en-US" sz="2000" dirty="0">
                <a:solidFill>
                  <a:srgbClr val="00567D"/>
                </a:solidFill>
              </a:rPr>
              <a:t>541-388-6066</a:t>
            </a:r>
          </a:p>
          <a:p>
            <a:r>
              <a:rPr lang="en-US" sz="2000" i="1" dirty="0">
                <a:solidFill>
                  <a:srgbClr val="00567D"/>
                </a:solidFill>
              </a:rPr>
              <a:t>Consultation</a:t>
            </a:r>
            <a:r>
              <a:rPr lang="en-US" sz="2000" dirty="0">
                <a:solidFill>
                  <a:srgbClr val="00567D"/>
                </a:solidFill>
              </a:rPr>
              <a:t>: 541-388-6068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862512-049A-7093-D6AC-CFF331B957F0}"/>
              </a:ext>
            </a:extLst>
          </p:cNvPr>
          <p:cNvSpPr txBox="1"/>
          <p:nvPr/>
        </p:nvSpPr>
        <p:spPr>
          <a:xfrm>
            <a:off x="4754633" y="1643025"/>
            <a:ext cx="407632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567D"/>
                </a:solidFill>
              </a:rPr>
              <a:t>Eugene</a:t>
            </a:r>
          </a:p>
          <a:p>
            <a:r>
              <a:rPr lang="en-US" sz="2000" dirty="0">
                <a:solidFill>
                  <a:srgbClr val="00567D"/>
                </a:solidFill>
              </a:rPr>
              <a:t>1500 Valley River Drive, Suite 150</a:t>
            </a:r>
          </a:p>
          <a:p>
            <a:r>
              <a:rPr lang="en-US" sz="2000" dirty="0">
                <a:solidFill>
                  <a:srgbClr val="00567D"/>
                </a:solidFill>
              </a:rPr>
              <a:t>Eugene, OR 97401-4643</a:t>
            </a:r>
          </a:p>
          <a:p>
            <a:r>
              <a:rPr lang="en-US" sz="2000" dirty="0">
                <a:solidFill>
                  <a:srgbClr val="00567D"/>
                </a:solidFill>
              </a:rPr>
              <a:t>541-686-7562</a:t>
            </a:r>
          </a:p>
          <a:p>
            <a:r>
              <a:rPr lang="en-US" sz="2000" i="1" dirty="0">
                <a:solidFill>
                  <a:srgbClr val="00567D"/>
                </a:solidFill>
              </a:rPr>
              <a:t>Consultation</a:t>
            </a:r>
            <a:r>
              <a:rPr lang="en-US" sz="2000" dirty="0">
                <a:solidFill>
                  <a:srgbClr val="00567D"/>
                </a:solidFill>
              </a:rPr>
              <a:t>: 541-686-7913</a:t>
            </a:r>
          </a:p>
          <a:p>
            <a:endParaRPr lang="en-US" sz="1500" dirty="0">
              <a:solidFill>
                <a:srgbClr val="00567D"/>
              </a:solidFill>
            </a:endParaRPr>
          </a:p>
          <a:p>
            <a:r>
              <a:rPr lang="en-US" sz="2000" b="1" dirty="0">
                <a:solidFill>
                  <a:srgbClr val="00567D"/>
                </a:solidFill>
              </a:rPr>
              <a:t>Medford</a:t>
            </a:r>
          </a:p>
          <a:p>
            <a:r>
              <a:rPr lang="en-US" sz="2000" dirty="0">
                <a:solidFill>
                  <a:srgbClr val="00567D"/>
                </a:solidFill>
              </a:rPr>
              <a:t>1840 Barnett Road, Suite D</a:t>
            </a:r>
          </a:p>
          <a:p>
            <a:r>
              <a:rPr lang="en-US" sz="2000" dirty="0">
                <a:solidFill>
                  <a:srgbClr val="00567D"/>
                </a:solidFill>
              </a:rPr>
              <a:t>Medford, OR 97504-8293</a:t>
            </a:r>
          </a:p>
          <a:p>
            <a:r>
              <a:rPr lang="en-US" sz="2000" dirty="0">
                <a:solidFill>
                  <a:srgbClr val="00567D"/>
                </a:solidFill>
              </a:rPr>
              <a:t>541-776-6030</a:t>
            </a:r>
          </a:p>
          <a:p>
            <a:r>
              <a:rPr lang="en-US" sz="2000" i="1" dirty="0">
                <a:solidFill>
                  <a:srgbClr val="00567D"/>
                </a:solidFill>
              </a:rPr>
              <a:t>Consultation</a:t>
            </a:r>
            <a:r>
              <a:rPr lang="en-US" sz="2000" dirty="0">
                <a:solidFill>
                  <a:srgbClr val="00567D"/>
                </a:solidFill>
              </a:rPr>
              <a:t>: 541-776-6016</a:t>
            </a:r>
          </a:p>
          <a:p>
            <a:endParaRPr lang="en-US" sz="1500" dirty="0">
              <a:solidFill>
                <a:srgbClr val="00567D"/>
              </a:solidFill>
            </a:endParaRPr>
          </a:p>
          <a:p>
            <a:r>
              <a:rPr lang="en-US" sz="2000" b="1" dirty="0">
                <a:solidFill>
                  <a:srgbClr val="00567D"/>
                </a:solidFill>
              </a:rPr>
              <a:t>Pendleton</a:t>
            </a:r>
          </a:p>
          <a:p>
            <a:r>
              <a:rPr lang="en-US" sz="2000" dirty="0">
                <a:solidFill>
                  <a:srgbClr val="00567D"/>
                </a:solidFill>
              </a:rPr>
              <a:t>200 SE Hailey Ave.</a:t>
            </a:r>
          </a:p>
          <a:p>
            <a:r>
              <a:rPr lang="en-US" sz="2000" dirty="0">
                <a:solidFill>
                  <a:srgbClr val="00567D"/>
                </a:solidFill>
              </a:rPr>
              <a:t>Pendleton, OR 97801-3072</a:t>
            </a:r>
          </a:p>
          <a:p>
            <a:r>
              <a:rPr lang="en-US" sz="2000" dirty="0">
                <a:solidFill>
                  <a:srgbClr val="00567D"/>
                </a:solidFill>
              </a:rPr>
              <a:t>541-276-9175</a:t>
            </a:r>
          </a:p>
          <a:p>
            <a:r>
              <a:rPr lang="en-US" sz="2000" i="1" dirty="0">
                <a:solidFill>
                  <a:srgbClr val="00567D"/>
                </a:solidFill>
              </a:rPr>
              <a:t>Consultation</a:t>
            </a:r>
            <a:r>
              <a:rPr lang="en-US" sz="2000" dirty="0">
                <a:solidFill>
                  <a:srgbClr val="00567D"/>
                </a:solidFill>
              </a:rPr>
              <a:t>: 541-276-2353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9ECF88-061D-0704-D11E-9B1C36B7547D}"/>
              </a:ext>
            </a:extLst>
          </p:cNvPr>
          <p:cNvSpPr txBox="1"/>
          <p:nvPr/>
        </p:nvSpPr>
        <p:spPr>
          <a:xfrm>
            <a:off x="8651649" y="1678182"/>
            <a:ext cx="334440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567D"/>
                </a:solidFill>
              </a:rPr>
              <a:t>Portland</a:t>
            </a:r>
          </a:p>
          <a:p>
            <a:r>
              <a:rPr lang="en-US" sz="2000" dirty="0">
                <a:solidFill>
                  <a:srgbClr val="00567D"/>
                </a:solidFill>
              </a:rPr>
              <a:t>Durham Plaza</a:t>
            </a:r>
          </a:p>
          <a:p>
            <a:r>
              <a:rPr lang="en-US" sz="2000" dirty="0">
                <a:solidFill>
                  <a:srgbClr val="00567D"/>
                </a:solidFill>
              </a:rPr>
              <a:t>16760 SW Upper Boones </a:t>
            </a:r>
          </a:p>
          <a:p>
            <a:r>
              <a:rPr lang="en-US" sz="2000" dirty="0">
                <a:solidFill>
                  <a:srgbClr val="00567D"/>
                </a:solidFill>
              </a:rPr>
              <a:t>Ferry Road, Suite 200</a:t>
            </a:r>
          </a:p>
          <a:p>
            <a:r>
              <a:rPr lang="en-US" sz="2000" dirty="0">
                <a:solidFill>
                  <a:srgbClr val="00567D"/>
                </a:solidFill>
              </a:rPr>
              <a:t>Tigard, OR 97224-7696</a:t>
            </a:r>
          </a:p>
          <a:p>
            <a:r>
              <a:rPr lang="en-US" sz="2000" dirty="0">
                <a:solidFill>
                  <a:srgbClr val="00567D"/>
                </a:solidFill>
              </a:rPr>
              <a:t>503-229-5910</a:t>
            </a:r>
          </a:p>
          <a:p>
            <a:r>
              <a:rPr lang="en-US" sz="2000" i="1" dirty="0">
                <a:solidFill>
                  <a:srgbClr val="00567D"/>
                </a:solidFill>
              </a:rPr>
              <a:t>Consultation</a:t>
            </a:r>
            <a:r>
              <a:rPr lang="en-US" sz="2000" dirty="0">
                <a:solidFill>
                  <a:srgbClr val="00567D"/>
                </a:solidFill>
              </a:rPr>
              <a:t>: 503-229-6193</a:t>
            </a:r>
          </a:p>
          <a:p>
            <a:endParaRPr lang="en-US" sz="1500" dirty="0">
              <a:solidFill>
                <a:srgbClr val="00567D"/>
              </a:solidFill>
            </a:endParaRPr>
          </a:p>
          <a:p>
            <a:r>
              <a:rPr lang="en-US" sz="2000" b="1" dirty="0">
                <a:solidFill>
                  <a:srgbClr val="00567D"/>
                </a:solidFill>
              </a:rPr>
              <a:t>Salem</a:t>
            </a:r>
          </a:p>
          <a:p>
            <a:r>
              <a:rPr lang="en-US" sz="2000" dirty="0">
                <a:solidFill>
                  <a:srgbClr val="00567D"/>
                </a:solidFill>
              </a:rPr>
              <a:t>1340 Tandem Ave. NE, Suite 160</a:t>
            </a:r>
          </a:p>
          <a:p>
            <a:r>
              <a:rPr lang="en-US" sz="2000" dirty="0">
                <a:solidFill>
                  <a:srgbClr val="00567D"/>
                </a:solidFill>
              </a:rPr>
              <a:t>Salem, OR 97301-8080</a:t>
            </a:r>
          </a:p>
          <a:p>
            <a:r>
              <a:rPr lang="en-US" sz="2000" dirty="0">
                <a:solidFill>
                  <a:srgbClr val="00567D"/>
                </a:solidFill>
              </a:rPr>
              <a:t>503-378-3274</a:t>
            </a:r>
          </a:p>
          <a:p>
            <a:r>
              <a:rPr lang="en-US" sz="2000" i="1" dirty="0">
                <a:solidFill>
                  <a:srgbClr val="00567D"/>
                </a:solidFill>
              </a:rPr>
              <a:t>Consultation</a:t>
            </a:r>
            <a:r>
              <a:rPr lang="en-US" sz="2000" dirty="0">
                <a:solidFill>
                  <a:srgbClr val="00567D"/>
                </a:solidFill>
              </a:rPr>
              <a:t>: 503-373-7819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2A42F4-45AF-D683-0FC1-C75BC7F5A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78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4908430"/>
          </a:xfrm>
          <a:prstGeom prst="rect">
            <a:avLst/>
          </a:prstGeom>
        </p:spPr>
      </p:pic>
      <p:sp>
        <p:nvSpPr>
          <p:cNvPr id="4" name="Rectang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67D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908430"/>
            <a:ext cx="12192000" cy="1949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6"/>
          <p:cNvSpPr txBox="1">
            <a:spLocks noGrp="1"/>
          </p:cNvSpPr>
          <p:nvPr>
            <p:ph type="title" idx="4294967295"/>
          </p:nvPr>
        </p:nvSpPr>
        <p:spPr>
          <a:xfrm>
            <a:off x="0" y="1362973"/>
            <a:ext cx="12191999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you!</a:t>
            </a:r>
          </a:p>
        </p:txBody>
      </p:sp>
      <p:pic>
        <p:nvPicPr>
          <p:cNvPr id="6" name="Picture 5" descr="Oregon OSHA Logo">
            <a:extLst>
              <a:ext uri="{FF2B5EF4-FFF2-40B4-BE49-F238E27FC236}">
                <a16:creationId xmlns:a16="http://schemas.microsoft.com/office/drawing/2014/main" id="{636A805C-CAF7-47CC-A314-8F2FAD3C8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95" y="5185221"/>
            <a:ext cx="2514605" cy="139598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9D93F7-4A83-40F1-40E4-C1EB81C8C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649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46C75C-12F0-480C-9C37-07E5A7B3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45F8F1-C9A7-42B6-BB1A-41627145F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FF94A-E70C-3A0B-9340-2BFB24612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7D61C59-AA2E-4B41-9E1C-C1AF1DC661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10482730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Contact us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541AA-0630-4F60-A448-A1DAF1974BFA}"/>
              </a:ext>
            </a:extLst>
          </p:cNvPr>
          <p:cNvSpPr txBox="1"/>
          <p:nvPr/>
        </p:nvSpPr>
        <p:spPr>
          <a:xfrm>
            <a:off x="1513323" y="1814844"/>
            <a:ext cx="532370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567D"/>
                </a:solidFill>
              </a:rPr>
              <a:t>Field Offices</a:t>
            </a:r>
            <a:r>
              <a:rPr lang="en-US" sz="3000" dirty="0">
                <a:solidFill>
                  <a:srgbClr val="00567D"/>
                </a:solidFill>
              </a:rPr>
              <a:t>:</a:t>
            </a:r>
          </a:p>
          <a:p>
            <a:r>
              <a:rPr lang="en-US" sz="3000" dirty="0">
                <a:solidFill>
                  <a:srgbClr val="00567D"/>
                </a:solidFill>
              </a:rPr>
              <a:t>Portland		503-229-6193</a:t>
            </a:r>
          </a:p>
          <a:p>
            <a:r>
              <a:rPr lang="en-US" sz="3000" dirty="0">
                <a:solidFill>
                  <a:srgbClr val="00567D"/>
                </a:solidFill>
              </a:rPr>
              <a:t>Salem		503-373-7819</a:t>
            </a:r>
          </a:p>
          <a:p>
            <a:r>
              <a:rPr lang="en-US" sz="3000" dirty="0">
                <a:solidFill>
                  <a:srgbClr val="00567D"/>
                </a:solidFill>
              </a:rPr>
              <a:t>Eugene		541-686-7913</a:t>
            </a:r>
          </a:p>
          <a:p>
            <a:r>
              <a:rPr lang="en-US" sz="3000" dirty="0">
                <a:solidFill>
                  <a:srgbClr val="00567D"/>
                </a:solidFill>
              </a:rPr>
              <a:t>Medford		541-776-6016</a:t>
            </a:r>
          </a:p>
          <a:p>
            <a:r>
              <a:rPr lang="en-US" sz="3000" dirty="0">
                <a:solidFill>
                  <a:srgbClr val="00567D"/>
                </a:solidFill>
              </a:rPr>
              <a:t>Bend			541-388-6068</a:t>
            </a:r>
          </a:p>
          <a:p>
            <a:r>
              <a:rPr lang="en-US" sz="3000" dirty="0">
                <a:solidFill>
                  <a:srgbClr val="00567D"/>
                </a:solidFill>
              </a:rPr>
              <a:t>Pendleton 		541-276-2353</a:t>
            </a:r>
          </a:p>
          <a:p>
            <a:endParaRPr lang="en-US" sz="3000" dirty="0">
              <a:solidFill>
                <a:srgbClr val="00567D"/>
              </a:solidFill>
            </a:endParaRPr>
          </a:p>
          <a:p>
            <a:r>
              <a:rPr lang="en-US" sz="3000" dirty="0">
                <a:solidFill>
                  <a:srgbClr val="00567D"/>
                </a:solidFill>
              </a:rPr>
              <a:t> </a:t>
            </a:r>
          </a:p>
          <a:p>
            <a:endParaRPr lang="en-US" sz="3200" dirty="0">
              <a:solidFill>
                <a:srgbClr val="00567D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2F0F4-98D8-843B-C4D1-E3D361467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912528" y="2231472"/>
            <a:ext cx="0" cy="2811685"/>
          </a:xfrm>
          <a:prstGeom prst="line">
            <a:avLst/>
          </a:prstGeom>
          <a:ln>
            <a:solidFill>
              <a:srgbClr val="005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61C5FED-C294-3489-0A20-E384144B5908}"/>
              </a:ext>
            </a:extLst>
          </p:cNvPr>
          <p:cNvSpPr txBox="1"/>
          <p:nvPr/>
        </p:nvSpPr>
        <p:spPr>
          <a:xfrm>
            <a:off x="7258399" y="2336299"/>
            <a:ext cx="45952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567D"/>
                </a:solidFill>
              </a:rPr>
              <a:t>Salem Central</a:t>
            </a:r>
            <a:endParaRPr lang="en-US" sz="3000" dirty="0">
              <a:solidFill>
                <a:srgbClr val="00567D"/>
              </a:solidFill>
            </a:endParaRPr>
          </a:p>
          <a:p>
            <a:r>
              <a:rPr lang="en-US" sz="3000" dirty="0">
                <a:solidFill>
                  <a:srgbClr val="00567D"/>
                </a:solidFill>
              </a:rPr>
              <a:t>Toll Free English:	</a:t>
            </a:r>
          </a:p>
          <a:p>
            <a:r>
              <a:rPr lang="en-US" sz="3000" dirty="0">
                <a:solidFill>
                  <a:srgbClr val="00567D"/>
                </a:solidFill>
              </a:rPr>
              <a:t>800-922-2689</a:t>
            </a:r>
          </a:p>
          <a:p>
            <a:endParaRPr lang="en-US" sz="3000" dirty="0">
              <a:solidFill>
                <a:srgbClr val="00567D"/>
              </a:solidFill>
            </a:endParaRPr>
          </a:p>
          <a:p>
            <a:r>
              <a:rPr lang="en-US" sz="3000" dirty="0">
                <a:solidFill>
                  <a:srgbClr val="00567D"/>
                </a:solidFill>
              </a:rPr>
              <a:t>Toll Free Spanish:	</a:t>
            </a:r>
          </a:p>
          <a:p>
            <a:r>
              <a:rPr lang="en-US" sz="3000" dirty="0">
                <a:solidFill>
                  <a:srgbClr val="00567D"/>
                </a:solidFill>
              </a:rPr>
              <a:t>800-843-8086</a:t>
            </a:r>
            <a:endParaRPr lang="en-US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1EA25-9DC0-5B91-77A7-FCD6406F22E9}"/>
              </a:ext>
            </a:extLst>
          </p:cNvPr>
          <p:cNvSpPr txBox="1"/>
          <p:nvPr/>
        </p:nvSpPr>
        <p:spPr>
          <a:xfrm>
            <a:off x="1174660" y="5535598"/>
            <a:ext cx="4921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567D"/>
                </a:solidFill>
              </a:rPr>
              <a:t>Website</a:t>
            </a:r>
            <a:r>
              <a:rPr lang="en-US" sz="3000" dirty="0">
                <a:solidFill>
                  <a:srgbClr val="00567D"/>
                </a:solidFill>
              </a:rPr>
              <a:t>: </a:t>
            </a:r>
            <a:r>
              <a:rPr lang="en-US" sz="3000" u="sng" dirty="0">
                <a:solidFill>
                  <a:srgbClr val="00567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osha.oregon.gov</a:t>
            </a:r>
            <a:endParaRPr lang="en-US" sz="3000" dirty="0">
              <a:solidFill>
                <a:srgbClr val="00567D"/>
              </a:solidFill>
              <a:hlinkClick r:id="rId3"/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26DCF3-A656-30AC-A256-4C73ED441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01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46C75C-12F0-480C-9C37-07E5A7B3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45F8F1-C9A7-42B6-BB1A-41627145F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B5A8B-A28A-AF7B-B519-F4563C69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itle 8" descr="Workshop goals&#10;">
            <a:extLst>
              <a:ext uri="{FF2B5EF4-FFF2-40B4-BE49-F238E27FC236}">
                <a16:creationId xmlns:a16="http://schemas.microsoft.com/office/drawing/2014/main" id="{77D61C59-AA2E-4B41-9E1C-C1AF1DC661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10482730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Workshop goals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 descr="Workshop goals&#10;">
            <a:extLst>
              <a:ext uri="{FF2B5EF4-FFF2-40B4-BE49-F238E27FC236}">
                <a16:creationId xmlns:a16="http://schemas.microsoft.com/office/drawing/2014/main" id="{7A5541AA-0630-4F60-A448-A1DAF1974BFA}"/>
              </a:ext>
            </a:extLst>
          </p:cNvPr>
          <p:cNvSpPr txBox="1"/>
          <p:nvPr/>
        </p:nvSpPr>
        <p:spPr>
          <a:xfrm>
            <a:off x="1513323" y="1814844"/>
            <a:ext cx="386111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567D"/>
                </a:solidFill>
              </a:rPr>
              <a:t>Provide basic knowledge and skills necessary to identify, assess, control, and prevent workplace hazards, as they relate to your industry and work environment.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67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567D"/>
                </a:solidFill>
              </a:rPr>
              <a:t>Learn to use the hierarchy of controls, which provides a systematic approach for determining the best methods for controlling hazards found in a work environment.  </a:t>
            </a:r>
            <a:endParaRPr lang="en-US" sz="2000" dirty="0">
              <a:solidFill>
                <a:srgbClr val="00567D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AE8E63-6EDC-4E1C-9262-9CBA83A47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See Workbook Page 4.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4BF46-214C-E837-BBBA-685288CCA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42FAC4-F44E-1531-F73D-20EE75DF3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318" y="771512"/>
            <a:ext cx="5549727" cy="56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49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7DD04-E273-1C2C-4E73-E637751BB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239EFDE-8508-F8A4-0816-E708CF9E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B6B92E-E833-F415-FAE4-230C7CCEB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2EDF43-6BA9-ABA3-773B-4E17693CC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32BDB1-17D9-5206-B28C-F55F95A6A43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10482730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is a hazard?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A52DFB-A56C-82C3-AD54-502112E411E5}"/>
              </a:ext>
            </a:extLst>
          </p:cNvPr>
          <p:cNvSpPr txBox="1"/>
          <p:nvPr/>
        </p:nvSpPr>
        <p:spPr>
          <a:xfrm>
            <a:off x="1513323" y="1814844"/>
            <a:ext cx="38611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567D"/>
                </a:solidFill>
              </a:rPr>
              <a:t>A hazard is an unsafe condition or practice –</a:t>
            </a:r>
          </a:p>
          <a:p>
            <a:r>
              <a:rPr lang="en-US" sz="3000" dirty="0">
                <a:solidFill>
                  <a:srgbClr val="00567D"/>
                </a:solidFill>
              </a:rPr>
              <a:t>or a combination of the two – that could cause</a:t>
            </a:r>
          </a:p>
          <a:p>
            <a:r>
              <a:rPr lang="en-US" sz="3000" dirty="0">
                <a:solidFill>
                  <a:srgbClr val="00567D"/>
                </a:solidFill>
              </a:rPr>
              <a:t>an injury, illness, or death.</a:t>
            </a:r>
            <a:endParaRPr lang="en-US" sz="3200" dirty="0">
              <a:solidFill>
                <a:srgbClr val="00567D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07CA11-2BE4-B099-6149-06129EBC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See Workbook Page 6.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C7C3E9-A9FF-453A-CD3B-77C8FF3E5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71C8448F-8150-D2FD-B39C-83C674366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" r="7792"/>
          <a:stretch>
            <a:fillRect/>
          </a:stretch>
        </p:blipFill>
        <p:spPr>
          <a:xfrm>
            <a:off x="6438122" y="903721"/>
            <a:ext cx="5539268" cy="520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06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46C75C-12F0-480C-9C37-07E5A7B3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45F8F1-C9A7-42B6-BB1A-41627145F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B5A8B-A28A-AF7B-B519-F4563C69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7D61C59-AA2E-4B41-9E1C-C1AF1DC661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5132719" cy="19389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Common workplace hazards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541AA-0630-4F60-A448-A1DAF1974BFA}"/>
              </a:ext>
            </a:extLst>
          </p:cNvPr>
          <p:cNvSpPr txBox="1"/>
          <p:nvPr/>
        </p:nvSpPr>
        <p:spPr>
          <a:xfrm>
            <a:off x="1140243" y="2290037"/>
            <a:ext cx="386111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Fall hazards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Mechanical hazards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Toxic hazards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Extreme temperature hazards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Flammability and fire hazards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Explosion hazards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567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95660A-107B-706A-E47D-3CA46F3B093B}"/>
              </a:ext>
            </a:extLst>
          </p:cNvPr>
          <p:cNvSpPr txBox="1"/>
          <p:nvPr/>
        </p:nvSpPr>
        <p:spPr>
          <a:xfrm>
            <a:off x="4301575" y="2317310"/>
            <a:ext cx="386111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Pressure hazards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Electrical hazards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Ergonomic hazards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Biohazardous material hazards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Workplace violence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567D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AE8E63-6EDC-4E1C-9262-9CBA83A47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See Workbook Page 10.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4BF46-214C-E837-BBBA-685288CCA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B81B33-F333-52CD-8BEA-70EB25ED3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736" y="1181510"/>
            <a:ext cx="4407199" cy="473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89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46C75C-12F0-480C-9C37-07E5A7B3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45F8F1-C9A7-42B6-BB1A-41627145F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B5A8B-A28A-AF7B-B519-F4563C69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7D61C59-AA2E-4B41-9E1C-C1AF1DC661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5132719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Three strategies to identify and assess hazards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567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541AA-0630-4F60-A448-A1DAF1974BFA}"/>
              </a:ext>
            </a:extLst>
          </p:cNvPr>
          <p:cNvSpPr txBox="1"/>
          <p:nvPr/>
        </p:nvSpPr>
        <p:spPr>
          <a:xfrm>
            <a:off x="1591973" y="2664589"/>
            <a:ext cx="417643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00567D"/>
                </a:solidFill>
              </a:rPr>
              <a:t>Perform regular safety and health inspections.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00567D"/>
                </a:solidFill>
              </a:rPr>
              <a:t>Investigate incidents and near misses to determine root causes.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00567D"/>
                </a:solidFill>
              </a:rPr>
              <a:t>Do a job hazard analysis (JHA).</a:t>
            </a:r>
          </a:p>
          <a:p>
            <a:endParaRPr lang="en-US" sz="1600" dirty="0">
              <a:solidFill>
                <a:srgbClr val="00567D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AE8E63-6EDC-4E1C-9262-9CBA83A47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See Workbook Page 14.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4BF46-214C-E837-BBBA-685288CCA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804FA798-57F1-725F-78B4-7BCBC0752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" r="34677"/>
          <a:stretch/>
        </p:blipFill>
        <p:spPr>
          <a:xfrm>
            <a:off x="6423591" y="992187"/>
            <a:ext cx="5556992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83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D77B1-E2EF-633D-9FD9-EDCCCE673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16EE0EF-5A64-54CF-EC0A-9C54C5ECA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5D9A24-2482-F2C1-5056-3DACF614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E409AB-F364-37A0-93FB-64510C76A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4CC385A-0486-1CE9-2C0E-2FC832C9819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5132719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Safety inspection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5D1A64-A6D6-E40E-E808-7AB699EC31D1}"/>
              </a:ext>
            </a:extLst>
          </p:cNvPr>
          <p:cNvSpPr txBox="1"/>
          <p:nvPr/>
        </p:nvSpPr>
        <p:spPr>
          <a:xfrm>
            <a:off x="1513323" y="1917843"/>
            <a:ext cx="38611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Who is involved?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Major weakness?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567D"/>
                </a:solidFill>
              </a:rPr>
              <a:t>How can we overcome this weakness?</a:t>
            </a:r>
          </a:p>
          <a:p>
            <a:endParaRPr lang="en-US" sz="2200" dirty="0">
              <a:solidFill>
                <a:srgbClr val="00567D"/>
              </a:solidFill>
            </a:endParaRPr>
          </a:p>
          <a:p>
            <a:endParaRPr lang="en-US" sz="2200" dirty="0">
              <a:solidFill>
                <a:srgbClr val="00567D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9E436C-31CA-25E8-0A80-CA8CABABFC27}"/>
              </a:ext>
            </a:extLst>
          </p:cNvPr>
          <p:cNvSpPr txBox="1"/>
          <p:nvPr/>
        </p:nvSpPr>
        <p:spPr>
          <a:xfrm>
            <a:off x="7689342" y="6009734"/>
            <a:ext cx="2978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567D"/>
                </a:solidFill>
                <a:hlinkClick r:id="rId3" tooltip="Link to The Safety Inspection Vide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Safety Inspection - Video</a:t>
            </a:r>
            <a:endParaRPr lang="en-US" sz="1800" dirty="0">
              <a:solidFill>
                <a:srgbClr val="00567D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A022A8-6B18-9475-8FA0-DADCFE107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See Workbook Page 14.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69CD6-35E9-B8C1-6DC3-7EE5E4C1B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EB0E9A3E-46A9-4EF4-7781-BEA60B469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8" r="17198"/>
          <a:stretch>
            <a:fillRect/>
          </a:stretch>
        </p:blipFill>
        <p:spPr>
          <a:xfrm>
            <a:off x="5868988" y="1081244"/>
            <a:ext cx="6172200" cy="487362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3B2A0DD-6229-CD53-4234-B434CAB2B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0" y="5052875"/>
            <a:ext cx="619618" cy="61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32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46C75C-12F0-480C-9C37-07E5A7B33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0"/>
            <a:ext cx="1091953" cy="68841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45F8F1-C9A7-42B6-BB1A-41627145F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6190"/>
            <a:ext cx="1091952" cy="6884190"/>
          </a:xfrm>
          <a:prstGeom prst="rect">
            <a:avLst/>
          </a:prstGeom>
          <a:solidFill>
            <a:srgbClr val="00567D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8A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B5A8B-A28A-AF7B-B519-F4563C69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62CDD-8BC9-4CF6-AA03-D93997F55C9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7D61C59-AA2E-4B41-9E1C-C1AF1DC661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3323" y="491405"/>
            <a:ext cx="5132719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67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Job hazard analysis (JHA)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541AA-0630-4F60-A448-A1DAF1974BFA}"/>
              </a:ext>
            </a:extLst>
          </p:cNvPr>
          <p:cNvSpPr txBox="1"/>
          <p:nvPr/>
        </p:nvSpPr>
        <p:spPr>
          <a:xfrm>
            <a:off x="1513323" y="2631075"/>
            <a:ext cx="38611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567D"/>
                </a:solidFill>
              </a:rPr>
              <a:t>Why is it important to involve the employees in the JHA process?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54F515-3BF7-EE91-7CF9-9F32E5950B97}"/>
              </a:ext>
            </a:extLst>
          </p:cNvPr>
          <p:cNvSpPr txBox="1"/>
          <p:nvPr/>
        </p:nvSpPr>
        <p:spPr>
          <a:xfrm>
            <a:off x="6633126" y="6018242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567D"/>
                </a:solidFill>
                <a:hlinkClick r:id="rId3" tooltip="Link to the Introduction to J H A vide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Introduction to the Job Hazard Analysis - Video</a:t>
            </a:r>
            <a:endParaRPr lang="en-US" sz="1800" dirty="0">
              <a:solidFill>
                <a:srgbClr val="00567D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AE8E63-6EDC-4E1C-9262-9CBA83A47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See Workbook Page 15.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4BF46-214C-E837-BBBA-685288CCA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3" y="218087"/>
            <a:ext cx="986814" cy="546635"/>
          </a:xfrm>
          <a:prstGeom prst="rect">
            <a:avLst/>
          </a:prstGeom>
        </p:spPr>
      </p:pic>
      <p:pic>
        <p:nvPicPr>
          <p:cNvPr id="16" name="Picture Placeholder 5">
            <a:extLst>
              <a:ext uri="{FF2B5EF4-FFF2-40B4-BE49-F238E27FC236}">
                <a16:creationId xmlns:a16="http://schemas.microsoft.com/office/drawing/2014/main" id="{4EBC5483-48C5-BFDB-3955-480A903E5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3" r="14453"/>
          <a:stretch>
            <a:fillRect/>
          </a:stretch>
        </p:blipFill>
        <p:spPr>
          <a:xfrm>
            <a:off x="6095999" y="1043396"/>
            <a:ext cx="5872003" cy="487362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BD5FC09-EBEF-FC63-B972-22AB0E6A0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36233" y="5043157"/>
            <a:ext cx="619618" cy="61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06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raining" ma:contentTypeID="0x010100854524CC3423A244BB56938E3F8ABE270067817B4706841944893504266FF3AFD0" ma:contentTypeVersion="25" ma:contentTypeDescription="Training and education materials" ma:contentTypeScope="" ma:versionID="34d1da808c0373fcd75ca49a86825732">
  <xsd:schema xmlns:xsd="http://www.w3.org/2001/XMLSchema" xmlns:xs="http://www.w3.org/2001/XMLSchema" xmlns:p="http://schemas.microsoft.com/office/2006/metadata/properties" xmlns:ns1="http://schemas.microsoft.com/sharepoint/v3" xmlns:ns2="4abed4e2-db5c-4e78-ae88-7ca7a6241065" xmlns:ns3="http://schemas.microsoft.com/sharepoint/v4" targetNamespace="http://schemas.microsoft.com/office/2006/metadata/properties" ma:root="true" ma:fieldsID="2d08b5255158c9f14c10f9c2e24a5b9c" ns1:_="" ns2:_="" ns3:_="">
    <xsd:import namespace="http://schemas.microsoft.com/sharepoint/v3"/>
    <xsd:import namespace="4abed4e2-db5c-4e78-ae88-7ca7a6241065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AdditionalTitle" minOccurs="0"/>
                <xsd:element ref="ns2:TrainingType" minOccurs="0"/>
                <xsd:element ref="ns2:TrainingFormat" minOccurs="0"/>
                <xsd:element ref="ns2:DateRevised" minOccurs="0"/>
                <xsd:element ref="ns1:Language" minOccurs="0"/>
                <xsd:element ref="ns2:Description1" minOccurs="0"/>
                <xsd:element ref="ns2:Topic" minOccurs="0"/>
                <xsd:element ref="ns2:SharedWithUsers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6" nillable="true" ma:displayName="Language" ma:default="English" ma:format="Dropdown" ma:internalName="Language" ma:readOnly="false">
      <xsd:simpleType>
        <xsd:union memberTypes="dms:Text">
          <xsd:simpleType>
            <xsd:restriction base="dms:Choice">
              <xsd:enumeration value="Arabic"/>
              <xsd:enumeration value="Bulgarian"/>
              <xsd:enumeration value="Chinese"/>
              <xsd:enumeration value="Croatian"/>
              <xsd:enumeration value="Czech"/>
              <xsd:enumeration value="Danish"/>
              <xsd:enumeration value="Dutch"/>
              <xsd:enumeration value="English"/>
              <xsd:enumeration value="Estonian"/>
              <xsd:enumeration value="Finnish"/>
              <xsd:enumeration value="French"/>
              <xsd:enumeration value="German"/>
              <xsd:enumeration value="Greek"/>
              <xsd:enumeration value="Hebrew"/>
              <xsd:enumeration value="Hindi"/>
              <xsd:enumeration value="Hungarian"/>
              <xsd:enumeration value="Indonesian"/>
              <xsd:enumeration value="Italian"/>
              <xsd:enumeration value="Japanese"/>
              <xsd:enumeration value="Korean"/>
              <xsd:enumeration value="Latvian"/>
              <xsd:enumeration value="Lithuanian"/>
              <xsd:enumeration value="Malay"/>
              <xsd:enumeration value="Norwegian"/>
              <xsd:enumeration value="Polish"/>
              <xsd:enumeration value="Portuguese"/>
              <xsd:enumeration value="Romanian"/>
              <xsd:enumeration value="Russian"/>
              <xsd:enumeration value="Serbian"/>
              <xsd:enumeration value="Slovak"/>
              <xsd:enumeration value="Slovenian"/>
              <xsd:enumeration value="Spanish"/>
              <xsd:enumeration value="Swedish"/>
              <xsd:enumeration value="Thai"/>
              <xsd:enumeration value="Turkish"/>
              <xsd:enumeration value="Ukrainian"/>
              <xsd:enumeration value="Urdu"/>
              <xsd:enumeration value="Vietnamese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ed4e2-db5c-4e78-ae88-7ca7a6241065" elementFormDefault="qualified">
    <xsd:import namespace="http://schemas.microsoft.com/office/2006/documentManagement/types"/>
    <xsd:import namespace="http://schemas.microsoft.com/office/infopath/2007/PartnerControls"/>
    <xsd:element name="AdditionalTitle" ma:index="2" nillable="true" ma:displayName="Additional Title" ma:description="Secondary title - typically the English language title if the item has a title in another language" ma:internalName="AdditionalTitle" ma:readOnly="false">
      <xsd:simpleType>
        <xsd:restriction base="dms:Text">
          <xsd:maxLength value="255"/>
        </xsd:restriction>
      </xsd:simpleType>
    </xsd:element>
    <xsd:element name="TrainingType" ma:index="3" nillable="true" ma:displayName="Training Type" ma:description="Pick a type for this training material" ma:format="Dropdown" ma:internalName="TrainingType" ma:readOnly="false">
      <xsd:simpleType>
        <xsd:restriction base="dms:Choice">
          <xsd:enumeration value="Curriculum"/>
          <xsd:enumeration value="Grant program"/>
          <xsd:enumeration value="Online course"/>
          <xsd:enumeration value="PESO"/>
          <xsd:enumeration value="Presentation"/>
          <xsd:enumeration value="Resources"/>
          <xsd:enumeration value="Workshop"/>
        </xsd:restriction>
      </xsd:simpleType>
    </xsd:element>
    <xsd:element name="TrainingFormat" ma:index="4" nillable="true" ma:displayName="Training Format" ma:default="  " ma:description="Pick a format for this training" ma:format="Dropdown" ma:internalName="TrainingFormat" ma:readOnly="false">
      <xsd:simpleType>
        <xsd:restriction base="dms:Choice">
          <xsd:enumeration value=""/>
          <xsd:enumeration value="Instructor Guide"/>
          <xsd:enumeration value="Online course"/>
          <xsd:enumeration value="Overhead"/>
          <xsd:enumeration value="Tailgate"/>
          <xsd:enumeration value="Training program"/>
          <xsd:enumeration value="Video"/>
          <xsd:enumeration value="Workbook"/>
        </xsd:restriction>
      </xsd:simpleType>
    </xsd:element>
    <xsd:element name="DateRevised" ma:index="5" nillable="true" ma:displayName="New or Revised Date" ma:format="DateOnly" ma:internalName="DateRevised" ma:readOnly="false">
      <xsd:simpleType>
        <xsd:restriction base="dms:DateTime"/>
      </xsd:simpleType>
    </xsd:element>
    <xsd:element name="Description1" ma:index="7" nillable="true" ma:displayName="Description" ma:internalName="Description1" ma:readOnly="false">
      <xsd:simpleType>
        <xsd:restriction base="dms:Note"/>
      </xsd:simpleType>
    </xsd:element>
    <xsd:element name="Topic" ma:index="8" nillable="true" ma:displayName="Topic" ma:description="Pick associated topics" ma:list="{913132ca-d302-4b93-9158-b48ece0e0b4d}" ma:internalName="Topic" ma:readOnly="false" ma:showField="Title" ma:web="4abed4e2-db5c-4e78-ae88-7ca7a62410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6" nillable="true" ma:displayName="IconOverlay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opic xmlns="4abed4e2-db5c-4e78-ae88-7ca7a6241065">
      <Value>203</Value>
      <Value>245</Value>
    </Topic>
    <Language xmlns="http://schemas.microsoft.com/sharepoint/v3">English</Language>
    <TrainingFormat xmlns="4abed4e2-db5c-4e78-ae88-7ca7a6241065">Overhead</TrainingFormat>
    <TrainingType xmlns="4abed4e2-db5c-4e78-ae88-7ca7a6241065">Workshop</TrainingType>
    <DateRevised xmlns="4abed4e2-db5c-4e78-ae88-7ca7a6241065">2025-01-07T08:00:00+00:00</DateRevised>
    <AdditionalTitle xmlns="4abed4e2-db5c-4e78-ae88-7ca7a6241065" xsi:nil="true"/>
    <Description1 xmlns="4abed4e2-db5c-4e78-ae88-7ca7a6241065">PowerPoint slides for Oregon OSHA's Hazard ID class.</Description1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06CDEBA5-E696-4107-9340-4D6F57D504E6}"/>
</file>

<file path=customXml/itemProps2.xml><?xml version="1.0" encoding="utf-8"?>
<ds:datastoreItem xmlns:ds="http://schemas.openxmlformats.org/officeDocument/2006/customXml" ds:itemID="{D720F73B-A2FC-4AAC-9D5F-F26F4FF91F99}"/>
</file>

<file path=customXml/itemProps3.xml><?xml version="1.0" encoding="utf-8"?>
<ds:datastoreItem xmlns:ds="http://schemas.openxmlformats.org/officeDocument/2006/customXml" ds:itemID="{087C5805-9BE7-461E-B016-8F1AB2E72649}"/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915</Words>
  <Application>Microsoft Office PowerPoint</Application>
  <PresentationFormat>Widescreen</PresentationFormat>
  <Paragraphs>208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Office Theme</vt:lpstr>
      <vt:lpstr>Hazard Identification and Control</vt:lpstr>
      <vt:lpstr>Oregon OSHA Public Education Mission:</vt:lpstr>
      <vt:lpstr>Contact us </vt:lpstr>
      <vt:lpstr>Workshop goals </vt:lpstr>
      <vt:lpstr>What is a hazard? </vt:lpstr>
      <vt:lpstr>Common workplace hazards </vt:lpstr>
      <vt:lpstr>Three strategies to identify and assess hazards </vt:lpstr>
      <vt:lpstr>Safety inspection</vt:lpstr>
      <vt:lpstr>Job hazard analysis (JHA)</vt:lpstr>
      <vt:lpstr>Identifying and assessing hazards: Exercise 1</vt:lpstr>
      <vt:lpstr>Identifying and assessing hazards: Exercise 2</vt:lpstr>
      <vt:lpstr>Identifying and assessing hazards: Exercise 3</vt:lpstr>
      <vt:lpstr>Controlling and preventing hazards </vt:lpstr>
      <vt:lpstr>Controlling and preventing hazards (continued) </vt:lpstr>
      <vt:lpstr>Identifying, preventing, and controlling hazards: Exercise 1 </vt:lpstr>
      <vt:lpstr>Identifying, preventing, and controlling hazards: Exercise 2 </vt:lpstr>
      <vt:lpstr>Identifying, preventing, and controlling hazards: Exercise 3 </vt:lpstr>
      <vt:lpstr>Identifying, preventing, and controlling hazards: Exercise 4 </vt:lpstr>
      <vt:lpstr>Let’s review! </vt:lpstr>
      <vt:lpstr>Additional Educational Resources </vt:lpstr>
      <vt:lpstr>Need more information? Call your nearest Oregon OSHA Office</vt:lpstr>
      <vt:lpstr>Thank you!</vt:lpstr>
    </vt:vector>
  </TitlesOfParts>
  <Company>DCBS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Hazard Identification and Control</dc:title>
  <dc:creator>Knecht Jessica M</dc:creator>
  <cp:lastModifiedBy>Tawnya Swanson</cp:lastModifiedBy>
  <cp:revision>147</cp:revision>
  <dcterms:created xsi:type="dcterms:W3CDTF">2020-01-18T00:36:53Z</dcterms:created>
  <dcterms:modified xsi:type="dcterms:W3CDTF">2025-01-07T22:47:14Z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9b73270-2993-4076-be47-9c78f42a1e84_Enabled">
    <vt:lpwstr>true</vt:lpwstr>
  </property>
  <property fmtid="{D5CDD505-2E9C-101B-9397-08002B2CF9AE}" pid="3" name="MSIP_Label_09b73270-2993-4076-be47-9c78f42a1e84_SetDate">
    <vt:lpwstr>2024-09-25T19:38:07Z</vt:lpwstr>
  </property>
  <property fmtid="{D5CDD505-2E9C-101B-9397-08002B2CF9AE}" pid="4" name="MSIP_Label_09b73270-2993-4076-be47-9c78f42a1e84_Method">
    <vt:lpwstr>Privileged</vt:lpwstr>
  </property>
  <property fmtid="{D5CDD505-2E9C-101B-9397-08002B2CF9AE}" pid="5" name="MSIP_Label_09b73270-2993-4076-be47-9c78f42a1e84_Name">
    <vt:lpwstr>Level 1 - Published (Items)</vt:lpwstr>
  </property>
  <property fmtid="{D5CDD505-2E9C-101B-9397-08002B2CF9AE}" pid="6" name="MSIP_Label_09b73270-2993-4076-be47-9c78f42a1e84_SiteId">
    <vt:lpwstr>aa3f6932-fa7c-47b4-a0ce-a598cad161cf</vt:lpwstr>
  </property>
  <property fmtid="{D5CDD505-2E9C-101B-9397-08002B2CF9AE}" pid="7" name="MSIP_Label_09b73270-2993-4076-be47-9c78f42a1e84_ActionId">
    <vt:lpwstr>45224d52-eb3c-44ab-bb29-c8af436510ac</vt:lpwstr>
  </property>
  <property fmtid="{D5CDD505-2E9C-101B-9397-08002B2CF9AE}" pid="8" name="MSIP_Label_09b73270-2993-4076-be47-9c78f42a1e84_ContentBits">
    <vt:lpwstr>0</vt:lpwstr>
  </property>
  <property fmtid="{D5CDD505-2E9C-101B-9397-08002B2CF9AE}" pid="9" name="ContentTypeId">
    <vt:lpwstr>0x010100854524CC3423A244BB56938E3F8ABE270067817B4706841944893504266FF3AFD0</vt:lpwstr>
  </property>
</Properties>
</file>