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9" r:id="rId3"/>
    <p:sldId id="260" r:id="rId4"/>
    <p:sldId id="261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4" r:id="rId14"/>
    <p:sldId id="275" r:id="rId15"/>
    <p:sldId id="276" r:id="rId16"/>
    <p:sldId id="273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63" r:id="rId30"/>
    <p:sldId id="290" r:id="rId31"/>
    <p:sldId id="289" r:id="rId32"/>
    <p:sldId id="264" r:id="rId33"/>
    <p:sldId id="26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67D"/>
    <a:srgbClr val="0078A6"/>
    <a:srgbClr val="F99F1C"/>
    <a:srgbClr val="54458C"/>
    <a:srgbClr val="776A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598" autoAdjust="0"/>
  </p:normalViewPr>
  <p:slideViewPr>
    <p:cSldViewPr snapToGrid="0">
      <p:cViewPr varScale="1">
        <p:scale>
          <a:sx n="101" d="100"/>
          <a:sy n="101" d="100"/>
        </p:scale>
        <p:origin x="852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40C3C96-F367-3CE6-48B2-C40B505CE2A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7626E2-A1CC-2957-84EF-2B79EC9E27A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5A6C9C-8C4A-4A25-B39B-92233A56FAEE}" type="datetimeFigureOut">
              <a:rPr lang="en-US" smtClean="0"/>
              <a:t>1/15/2025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3676A2-A625-D083-CC7D-8FD20362157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A90966-EB27-45E3-DF63-47605D76B40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40D1BF-85DB-471D-ABDE-AC7198A7F4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53250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719194-1532-4484-8219-B31EF5BAA3CC}" type="datetimeFigureOut">
              <a:rPr lang="en-US" smtClean="0"/>
              <a:t>1/15/2025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B11B56-DA2A-46CC-BBEF-FE3C6A467F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19686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11B56-DA2A-46CC-BBEF-FE3C6A467F8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951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DDF168-8046-FBB7-5537-635086ADC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3FCBED-FC8F-221A-4A30-0BA6CD9853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F55502-94C2-40F2-EED2-321D45324D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E9631D-621F-CDF3-1402-E6EBA815A43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3BF9D8-B3F8-ED04-68C9-E8EB02A0B0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11B56-DA2A-46CC-BBEF-FE3C6A467F8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682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11B56-DA2A-46CC-BBEF-FE3C6A467F8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723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814214" y="6379067"/>
            <a:ext cx="1707572" cy="365125"/>
          </a:xfrm>
        </p:spPr>
        <p:txBody>
          <a:bodyPr/>
          <a:lstStyle>
            <a:lvl1pPr>
              <a:defRPr>
                <a:solidFill>
                  <a:srgbClr val="00567D"/>
                </a:solidFill>
              </a:defRPr>
            </a:lvl1pPr>
          </a:lstStyle>
          <a:p>
            <a:pPr algn="l"/>
            <a:r>
              <a:rPr lang="en-US" dirty="0"/>
              <a:t>Workbook Page #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2924" y="6379066"/>
            <a:ext cx="4772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562CDD-8BC9-4CF6-AA03-D93997F55C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524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Workbook Page #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860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Workbook Page #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883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Workbook Page #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068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Workbook Page #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386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Workbook Page #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897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Workbook Page #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409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Workbook Page #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46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Workbook Page #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514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Workbook Page #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102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Workbook Page #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230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Workbook Page #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62CDD-8BC9-4CF6-AA03-D93997F55C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921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hyperlink" Target="http://www.osha.oregon.gov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hyperlink" Target="http://www.osha.oregon.gov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sha.oregon.gov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stage-osha.oregon.gov/" TargetMode="External"/><Relationship Id="rId4" Type="http://schemas.openxmlformats.org/officeDocument/2006/relationships/hyperlink" Target="http://www.osha.oregon.gov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vimeo.com/showcase/9214915/video/669670915" TargetMode="External"/><Relationship Id="rId3" Type="http://schemas.openxmlformats.org/officeDocument/2006/relationships/hyperlink" Target="http://www.osha.oregon.gov" TargetMode="External"/><Relationship Id="rId7" Type="http://schemas.openxmlformats.org/officeDocument/2006/relationships/hyperlink" Target="https://vimeo.com/showcase/9214915/video/669670237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vimeo.com/showcase/9214915/video/669669724" TargetMode="External"/><Relationship Id="rId11" Type="http://schemas.openxmlformats.org/officeDocument/2006/relationships/image" Target="../media/image4.png"/><Relationship Id="rId5" Type="http://schemas.openxmlformats.org/officeDocument/2006/relationships/hyperlink" Target="https://vimeo.com/showcase/9214915/video/669671906" TargetMode="External"/><Relationship Id="rId10" Type="http://schemas.openxmlformats.org/officeDocument/2006/relationships/hyperlink" Target="https://vimeo.com/866572021" TargetMode="External"/><Relationship Id="rId4" Type="http://schemas.openxmlformats.org/officeDocument/2006/relationships/hyperlink" Target="https://vimeo.com/showcase/9214915/video/678399968" TargetMode="External"/><Relationship Id="rId9" Type="http://schemas.openxmlformats.org/officeDocument/2006/relationships/hyperlink" Target="https://vimeo.com/showcase/9124738/video/633342867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stage-osha.oregon.gov/edu/Pages/etc/training-resources.aspx" TargetMode="External"/><Relationship Id="rId3" Type="http://schemas.openxmlformats.org/officeDocument/2006/relationships/hyperlink" Target="http://www.osha.oregon.gov" TargetMode="External"/><Relationship Id="rId7" Type="http://schemas.openxmlformats.org/officeDocument/2006/relationships/hyperlink" Target="https://stage-osha.oregon.gov/edu/peso/Pages/default.aspx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stage-osha.oregon.gov/edu/courses/Pages/default.aspx" TargetMode="External"/><Relationship Id="rId5" Type="http://schemas.openxmlformats.org/officeDocument/2006/relationships/hyperlink" Target="https://stage-osha.oregon.gov/Pages/topics/job-safety-analysis.aspx" TargetMode="External"/><Relationship Id="rId4" Type="http://schemas.openxmlformats.org/officeDocument/2006/relationships/hyperlink" Target="https://www.youtube.com/channel/UCexHdBGLMAOjoNxMnL9-Bbg" TargetMode="External"/><Relationship Id="rId9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osha.oregon.gov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osha.oregon.gov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osha.oregon.gov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osha.oregon.gov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4908430"/>
          </a:xfrm>
          <a:prstGeom prst="rect">
            <a:avLst/>
          </a:prstGeom>
        </p:spPr>
      </p:pic>
      <p:sp>
        <p:nvSpPr>
          <p:cNvPr id="4" name="Rectangle 3" descr="Title slide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67D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4908430"/>
            <a:ext cx="12192000" cy="1949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6" descr="title slide"/>
          <p:cNvSpPr txBox="1">
            <a:spLocks noGrp="1"/>
          </p:cNvSpPr>
          <p:nvPr>
            <p:ph type="title" idx="4294967295"/>
          </p:nvPr>
        </p:nvSpPr>
        <p:spPr>
          <a:xfrm>
            <a:off x="0" y="1362973"/>
            <a:ext cx="12191999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Job Hazard Analysis (JHA)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17554" y="2830014"/>
            <a:ext cx="54113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Presented by Oregon OSHA Public Education</a:t>
            </a:r>
          </a:p>
        </p:txBody>
      </p:sp>
      <p:pic>
        <p:nvPicPr>
          <p:cNvPr id="6" name="Picture 5" descr="logo">
            <a:extLst>
              <a:ext uri="{FF2B5EF4-FFF2-40B4-BE49-F238E27FC236}">
                <a16:creationId xmlns:a16="http://schemas.microsoft.com/office/drawing/2014/main" id="{636A805C-CAF7-47CC-A314-8F2FAD3C80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695" y="5185221"/>
            <a:ext cx="2514605" cy="139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19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F08C8A-166D-30F7-97F6-44DC7DA5C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9F03BF6-8678-C97B-B2B1-15BD2F23A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-26190"/>
            <a:ext cx="1091952" cy="6884190"/>
          </a:xfrm>
          <a:prstGeom prst="rect">
            <a:avLst/>
          </a:prstGeom>
          <a:solidFill>
            <a:srgbClr val="00567D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8A6"/>
              </a:solidFill>
            </a:endParaRPr>
          </a:p>
        </p:txBody>
      </p:sp>
      <p:sp>
        <p:nvSpPr>
          <p:cNvPr id="3" name="Slide Number Placeholder 2" descr="Slide number">
            <a:extLst>
              <a:ext uri="{FF2B5EF4-FFF2-40B4-BE49-F238E27FC236}">
                <a16:creationId xmlns:a16="http://schemas.microsoft.com/office/drawing/2014/main" id="{489AD77A-4AF5-9D78-E975-60F3C3268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" name="Footer Placeholder 1" descr="workbook page number">
            <a:extLst>
              <a:ext uri="{FF2B5EF4-FFF2-40B4-BE49-F238E27FC236}">
                <a16:creationId xmlns:a16="http://schemas.microsoft.com/office/drawing/2014/main" id="{00D28F99-560B-00C9-9EDF-885D2D961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Workbook Page #9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717459E-11AF-19BB-2ABD-09F21083F53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13323" y="802242"/>
            <a:ext cx="4691408" cy="124649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List hazardous jobs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3500" i="1" u="none" strike="noStrike" kern="1200" cap="none" spc="0" normalizeH="0" baseline="0" noProof="0" dirty="0">
              <a:ln>
                <a:noFill/>
              </a:ln>
              <a:solidFill>
                <a:srgbClr val="00567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72D797-5F75-0EA2-8F4D-BB8465804420}"/>
              </a:ext>
            </a:extLst>
          </p:cNvPr>
          <p:cNvSpPr txBox="1"/>
          <p:nvPr/>
        </p:nvSpPr>
        <p:spPr>
          <a:xfrm>
            <a:off x="1513322" y="1769969"/>
            <a:ext cx="469140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rgbClr val="00567D"/>
                </a:solidFill>
              </a:rPr>
              <a:t>Ask each supervisor and employee to identify the various jobs that will require an evaluation in each department.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00567D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rgbClr val="00567D"/>
                </a:solidFill>
              </a:rPr>
              <a:t>Discuss the various jobs where you work.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3F5C14-39D1-0EC2-C4C1-DEA182B14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3" y="218087"/>
            <a:ext cx="986814" cy="546635"/>
          </a:xfrm>
          <a:prstGeom prst="rect">
            <a:avLst/>
          </a:prstGeom>
        </p:spPr>
      </p:pic>
      <p:pic>
        <p:nvPicPr>
          <p:cNvPr id="5" name="Content Placeholder 5" descr="Image of a decision tree to list jobs, identify the hazards and severity and prioritize jobs.">
            <a:extLst>
              <a:ext uri="{FF2B5EF4-FFF2-40B4-BE49-F238E27FC236}">
                <a16:creationId xmlns:a16="http://schemas.microsoft.com/office/drawing/2014/main" id="{0EFD55AE-1AE7-C5AB-3385-5402005CB92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4234" y="1118744"/>
            <a:ext cx="3794109" cy="474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60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3E34B-1E8B-C8A8-E70B-BECC5AA3F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A5A6C97-4ADB-98B3-A77A-E9B409E07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-26190"/>
            <a:ext cx="1091952" cy="6884190"/>
          </a:xfrm>
          <a:prstGeom prst="rect">
            <a:avLst/>
          </a:prstGeom>
          <a:solidFill>
            <a:srgbClr val="00567D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8A6"/>
              </a:solidFill>
            </a:endParaRPr>
          </a:p>
        </p:txBody>
      </p:sp>
      <p:sp>
        <p:nvSpPr>
          <p:cNvPr id="3" name="Slide Number Placeholder 2" descr="Slide number">
            <a:extLst>
              <a:ext uri="{FF2B5EF4-FFF2-40B4-BE49-F238E27FC236}">
                <a16:creationId xmlns:a16="http://schemas.microsoft.com/office/drawing/2014/main" id="{14A69CF1-FF78-CA47-4724-D9A9E8359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" name="Footer Placeholder 1" descr="workbook page number">
            <a:extLst>
              <a:ext uri="{FF2B5EF4-FFF2-40B4-BE49-F238E27FC236}">
                <a16:creationId xmlns:a16="http://schemas.microsoft.com/office/drawing/2014/main" id="{6660F820-B682-F5D3-E911-4D91C3C6C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Workbook Page #9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275C557-B6CE-1CAE-1670-99D6D24C899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13323" y="491405"/>
            <a:ext cx="5469368" cy="124649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Conduct a risk analysis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3500" i="1" u="none" strike="noStrike" kern="1200" cap="none" spc="0" normalizeH="0" baseline="0" noProof="0" dirty="0">
              <a:ln>
                <a:noFill/>
              </a:ln>
              <a:solidFill>
                <a:srgbClr val="00567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72E14F-688A-831B-D79D-D266D37264AE}"/>
              </a:ext>
            </a:extLst>
          </p:cNvPr>
          <p:cNvSpPr txBox="1"/>
          <p:nvPr/>
        </p:nvSpPr>
        <p:spPr>
          <a:xfrm>
            <a:off x="1513323" y="1385698"/>
            <a:ext cx="5737223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>
                <a:solidFill>
                  <a:srgbClr val="00567D"/>
                </a:solidFill>
              </a:rPr>
              <a:t>Factors that increase risk include: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rgbClr val="00567D"/>
                </a:solidFill>
              </a:rPr>
              <a:t>Number of employees exposed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rgbClr val="00567D"/>
                </a:solidFill>
              </a:rPr>
              <a:t>Frequency of each exposure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rgbClr val="00567D"/>
                </a:solidFill>
              </a:rPr>
              <a:t>Duration of each exposure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rgbClr val="00567D"/>
                </a:solidFill>
              </a:rPr>
              <a:t>Proximity of employees to the point of danger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rgbClr val="00567D"/>
                </a:solidFill>
              </a:rPr>
              <a:t>Unreasonable workload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rgbClr val="00567D"/>
                </a:solidFill>
              </a:rPr>
              <a:t>Working under stress (hurry, fatigue, illness, personal problems)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rgbClr val="00567D"/>
                </a:solidFill>
              </a:rPr>
              <a:t>Environment (noise, light, wind, rain)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635C2D-B7A3-0389-06C1-72BCB268DD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3" y="218087"/>
            <a:ext cx="986814" cy="546635"/>
          </a:xfrm>
          <a:prstGeom prst="rect">
            <a:avLst/>
          </a:prstGeo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6267CA77-E0AB-F16B-C03D-5294FEB3F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6408" y="2087419"/>
            <a:ext cx="4817036" cy="333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71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3E09A6-B2DD-9267-FBA1-E866B03E4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3B968DA-0E0C-A80C-4DF6-EDC82E17E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-26190"/>
            <a:ext cx="1091952" cy="6884190"/>
          </a:xfrm>
          <a:prstGeom prst="rect">
            <a:avLst/>
          </a:prstGeom>
          <a:solidFill>
            <a:srgbClr val="00567D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8A6"/>
              </a:solidFill>
            </a:endParaRPr>
          </a:p>
        </p:txBody>
      </p:sp>
      <p:sp>
        <p:nvSpPr>
          <p:cNvPr id="3" name="Slide Number Placeholder 2" descr="Slide number">
            <a:extLst>
              <a:ext uri="{FF2B5EF4-FFF2-40B4-BE49-F238E27FC236}">
                <a16:creationId xmlns:a16="http://schemas.microsoft.com/office/drawing/2014/main" id="{000AB2A1-ADD4-33B8-CEF7-384EC9714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" name="Footer Placeholder 1" descr="workbook page number">
            <a:extLst>
              <a:ext uri="{FF2B5EF4-FFF2-40B4-BE49-F238E27FC236}">
                <a16:creationId xmlns:a16="http://schemas.microsoft.com/office/drawing/2014/main" id="{163CD803-BFFD-0DD1-C4C5-D99B9F932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Workbook Page #10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40682F0-00FF-0625-0F14-91C13A30879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33824" y="678187"/>
            <a:ext cx="4087377" cy="186204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Prioritize hazardous jobs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3500" i="1" u="none" strike="noStrike" kern="1200" cap="none" spc="0" normalizeH="0" baseline="0" noProof="0" dirty="0">
              <a:ln>
                <a:noFill/>
              </a:ln>
              <a:solidFill>
                <a:srgbClr val="00567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8551E3-4165-24C2-811C-5FCECBE4AFFD}"/>
              </a:ext>
            </a:extLst>
          </p:cNvPr>
          <p:cNvSpPr txBox="1"/>
          <p:nvPr/>
        </p:nvSpPr>
        <p:spPr>
          <a:xfrm>
            <a:off x="1433824" y="2170788"/>
            <a:ext cx="435896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rgbClr val="00567D"/>
                </a:solidFill>
              </a:rPr>
              <a:t>Analyze the “worst first"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rgbClr val="00567D"/>
                </a:solidFill>
              </a:rPr>
              <a:t>Another way to prioritize jobs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rgbClr val="00567D"/>
                </a:solidFill>
              </a:rPr>
              <a:t>Use the risk matrix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1326DA-2A25-80DB-8910-07F1CDCE2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3" y="218087"/>
            <a:ext cx="986814" cy="546635"/>
          </a:xfrm>
          <a:prstGeom prst="rect">
            <a:avLst/>
          </a:prstGeom>
        </p:spPr>
      </p:pic>
      <p:pic>
        <p:nvPicPr>
          <p:cNvPr id="5" name="Content Placeholder 6" descr="Image of a table matrix to help prioritize jobs from lowest priority to highest priority.">
            <a:extLst>
              <a:ext uri="{FF2B5EF4-FFF2-40B4-BE49-F238E27FC236}">
                <a16:creationId xmlns:a16="http://schemas.microsoft.com/office/drawing/2014/main" id="{AA056411-A2BD-4C7D-E8E5-B0202D572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8200" y="1609211"/>
            <a:ext cx="6172200" cy="457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680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9110B-EDC4-C44C-74A4-03100F135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93851DB-53B1-7D68-CFCA-F9FF587EBC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-26190"/>
            <a:ext cx="1091952" cy="6884190"/>
          </a:xfrm>
          <a:prstGeom prst="rect">
            <a:avLst/>
          </a:prstGeom>
          <a:solidFill>
            <a:srgbClr val="00567D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8A6"/>
              </a:solidFill>
            </a:endParaRPr>
          </a:p>
        </p:txBody>
      </p:sp>
      <p:sp>
        <p:nvSpPr>
          <p:cNvPr id="3" name="Slide Number Placeholder 2" descr="Slide number">
            <a:extLst>
              <a:ext uri="{FF2B5EF4-FFF2-40B4-BE49-F238E27FC236}">
                <a16:creationId xmlns:a16="http://schemas.microsoft.com/office/drawing/2014/main" id="{5E04EE33-0B67-203E-1A13-97C0A787B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" name="Footer Placeholder 1" descr="workbook page number">
            <a:extLst>
              <a:ext uri="{FF2B5EF4-FFF2-40B4-BE49-F238E27FC236}">
                <a16:creationId xmlns:a16="http://schemas.microsoft.com/office/drawing/2014/main" id="{B83699F5-DED4-8E49-342A-0A40CA06D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Workbook Page #11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4D09D81-A6EE-4803-344A-04ECE57789B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13323" y="491405"/>
            <a:ext cx="4691408" cy="178510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Conducting the JHA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3500" i="1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Step 2 – Observe the job and list the steps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48D096-529D-588B-EC1C-CA927EAB5BD5}"/>
              </a:ext>
            </a:extLst>
          </p:cNvPr>
          <p:cNvSpPr txBox="1"/>
          <p:nvPr/>
        </p:nvSpPr>
        <p:spPr>
          <a:xfrm>
            <a:off x="1513322" y="2506099"/>
            <a:ext cx="469140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rgbClr val="00567D"/>
                </a:solidFill>
              </a:rPr>
              <a:t>What are some ways to observe and record job steps?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rgbClr val="00567D"/>
                </a:solidFill>
              </a:rPr>
              <a:t>What is a "step"?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EAFEA7-FCD0-85A1-B921-999F8517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3" y="218087"/>
            <a:ext cx="986814" cy="546635"/>
          </a:xfrm>
          <a:prstGeom prst="rect">
            <a:avLst/>
          </a:prstGeom>
        </p:spPr>
      </p:pic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0F9D58AE-E47B-23D7-B42E-DA7921D13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5" y="1878351"/>
            <a:ext cx="5358217" cy="411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338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4DF2E-66FC-8BC3-919C-A5830C66C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8362398-3A30-6845-0DF8-59BF77EB9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90"/>
            <a:ext cx="1091953" cy="68841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EFA571D-4CCB-A73B-0847-D5788CFF5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-26190"/>
            <a:ext cx="1091952" cy="6884190"/>
          </a:xfrm>
          <a:prstGeom prst="rect">
            <a:avLst/>
          </a:prstGeom>
          <a:solidFill>
            <a:srgbClr val="00567D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8A6"/>
              </a:solidFill>
            </a:endParaRPr>
          </a:p>
        </p:txBody>
      </p:sp>
      <p:sp>
        <p:nvSpPr>
          <p:cNvPr id="3" name="Slide Number Placeholder 2" descr="Slide number">
            <a:extLst>
              <a:ext uri="{FF2B5EF4-FFF2-40B4-BE49-F238E27FC236}">
                <a16:creationId xmlns:a16="http://schemas.microsoft.com/office/drawing/2014/main" id="{BC5378DC-984F-3E67-99E9-A4DAE82EE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" name="Footer Placeholder 1" descr="workbook page number">
            <a:extLst>
              <a:ext uri="{FF2B5EF4-FFF2-40B4-BE49-F238E27FC236}">
                <a16:creationId xmlns:a16="http://schemas.microsoft.com/office/drawing/2014/main" id="{5DB47AC5-C641-6A23-E398-A4BC21ED9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Workbook Page #11</a:t>
            </a:r>
          </a:p>
        </p:txBody>
      </p:sp>
      <p:sp>
        <p:nvSpPr>
          <p:cNvPr id="9" name="Title 8" descr="Slide Title">
            <a:extLst>
              <a:ext uri="{FF2B5EF4-FFF2-40B4-BE49-F238E27FC236}">
                <a16:creationId xmlns:a16="http://schemas.microsoft.com/office/drawing/2014/main" id="{CF01D315-DBA5-CC13-2266-969428EF54B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13323" y="491405"/>
            <a:ext cx="10482730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Tips on conducting the JHA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hlinkClick r:id="rId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567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2C7991-F28B-59B8-033B-D90B672F397E}"/>
              </a:ext>
            </a:extLst>
          </p:cNvPr>
          <p:cNvSpPr txBox="1"/>
          <p:nvPr/>
        </p:nvSpPr>
        <p:spPr>
          <a:xfrm>
            <a:off x="1513323" y="1484360"/>
            <a:ext cx="10281514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567D"/>
                </a:solidFill>
              </a:rPr>
              <a:t>Be sure to record enough information to describe each job action without getting overly detailed.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00567D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567D"/>
                </a:solidFill>
              </a:rPr>
              <a:t>Avoid long, overly detailed breakdown of steps.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00567D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567D"/>
                </a:solidFill>
              </a:rPr>
              <a:t>Do not combine steps (look for "and" in the step).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00567D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567D"/>
                </a:solidFill>
              </a:rPr>
              <a:t>Get input from other workers who have performed the same job.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00567D"/>
              </a:solidFill>
            </a:endParaRPr>
          </a:p>
          <a:p>
            <a:r>
              <a:rPr lang="en-US" sz="3000" dirty="0">
                <a:solidFill>
                  <a:srgbClr val="00567D"/>
                </a:solidFill>
              </a:rPr>
              <a:t> </a:t>
            </a:r>
          </a:p>
          <a:p>
            <a:endParaRPr lang="en-US" sz="3200" dirty="0">
              <a:solidFill>
                <a:srgbClr val="00567D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515E6C-E8B2-C2B9-55EB-61238722B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23" y="218087"/>
            <a:ext cx="986814" cy="54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89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CD42B-4058-4AAA-F7F3-7BCF0BBED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422FED6-CCC8-07C1-CF86-EF3591066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90"/>
            <a:ext cx="1091953" cy="68841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AAF2567-B12B-BB0A-7002-60C64B7D1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-26190"/>
            <a:ext cx="1091952" cy="6884190"/>
          </a:xfrm>
          <a:prstGeom prst="rect">
            <a:avLst/>
          </a:prstGeom>
          <a:solidFill>
            <a:srgbClr val="00567D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8A6"/>
              </a:solidFill>
            </a:endParaRPr>
          </a:p>
        </p:txBody>
      </p:sp>
      <p:sp>
        <p:nvSpPr>
          <p:cNvPr id="3" name="Slide Number Placeholder 2" descr="Slide number">
            <a:extLst>
              <a:ext uri="{FF2B5EF4-FFF2-40B4-BE49-F238E27FC236}">
                <a16:creationId xmlns:a16="http://schemas.microsoft.com/office/drawing/2014/main" id="{BDFAFA3B-E5C3-5B71-615C-105C0599D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" name="Footer Placeholder 1" descr="workbook page number">
            <a:extLst>
              <a:ext uri="{FF2B5EF4-FFF2-40B4-BE49-F238E27FC236}">
                <a16:creationId xmlns:a16="http://schemas.microsoft.com/office/drawing/2014/main" id="{A0CC9959-300B-A2CE-D264-A80729D9D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Workbook Page #11</a:t>
            </a:r>
          </a:p>
        </p:txBody>
      </p:sp>
      <p:sp>
        <p:nvSpPr>
          <p:cNvPr id="9" name="Title 8" descr="Slide Title">
            <a:extLst>
              <a:ext uri="{FF2B5EF4-FFF2-40B4-BE49-F238E27FC236}">
                <a16:creationId xmlns:a16="http://schemas.microsoft.com/office/drawing/2014/main" id="{D238508E-0EF5-0179-771A-C00D6E903B1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13323" y="491406"/>
            <a:ext cx="10008463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Tips on conducting the JHA Continued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hlinkClick r:id="rId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567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C24F55-B590-DF1A-46A0-8FEFCAD67A8D}"/>
              </a:ext>
            </a:extLst>
          </p:cNvPr>
          <p:cNvSpPr txBox="1"/>
          <p:nvPr/>
        </p:nvSpPr>
        <p:spPr>
          <a:xfrm>
            <a:off x="1513323" y="1291251"/>
            <a:ext cx="1031135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567D"/>
                </a:solidFill>
              </a:rPr>
              <a:t>Review the steps with workers to make sure you have not omitted something.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00567D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567D"/>
                </a:solidFill>
              </a:rPr>
              <a:t>Point out that you are evaluating the task, not the worker’s job performance.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00567D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567D"/>
                </a:solidFill>
              </a:rPr>
              <a:t>Include the employee in all phases of the analysis, from reviewing the job steps and procedures to discussing uncontrolled hazards and recommended solutions.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00567D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567D"/>
                </a:solidFill>
              </a:rPr>
              <a:t>It may be helpful to photograph or videotape the worker performing the job.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00567D"/>
              </a:solidFill>
            </a:endParaRPr>
          </a:p>
          <a:p>
            <a:r>
              <a:rPr lang="en-US" sz="3000" dirty="0">
                <a:solidFill>
                  <a:srgbClr val="00567D"/>
                </a:solidFill>
              </a:rPr>
              <a:t> </a:t>
            </a:r>
          </a:p>
          <a:p>
            <a:endParaRPr lang="en-US" sz="3200" dirty="0">
              <a:solidFill>
                <a:srgbClr val="00567D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6744DA-6D0E-0B9E-4AA5-337E73D4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23" y="218087"/>
            <a:ext cx="986814" cy="54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81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B325F-EDC0-0449-3189-ABD68DC25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12849DB-1389-B2A2-8045-83B40F9E7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-26190"/>
            <a:ext cx="1091952" cy="6884190"/>
          </a:xfrm>
          <a:prstGeom prst="rect">
            <a:avLst/>
          </a:prstGeom>
          <a:solidFill>
            <a:srgbClr val="00567D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8A6"/>
              </a:solidFill>
            </a:endParaRPr>
          </a:p>
        </p:txBody>
      </p:sp>
      <p:sp>
        <p:nvSpPr>
          <p:cNvPr id="3" name="Slide Number Placeholder 2" descr="Slide number">
            <a:extLst>
              <a:ext uri="{FF2B5EF4-FFF2-40B4-BE49-F238E27FC236}">
                <a16:creationId xmlns:a16="http://schemas.microsoft.com/office/drawing/2014/main" id="{0E8D67EC-CCA5-6D31-C47A-5C1A7AD4B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" name="Footer Placeholder 1" descr="workbook page number">
            <a:extLst>
              <a:ext uri="{FF2B5EF4-FFF2-40B4-BE49-F238E27FC236}">
                <a16:creationId xmlns:a16="http://schemas.microsoft.com/office/drawing/2014/main" id="{43BD781C-1CE8-CC1A-4587-3091A90E3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Workbook Page #12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7E020E2-76C6-6F07-0EC0-A3F28735EB7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13323" y="278970"/>
            <a:ext cx="10346168" cy="229293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Using the worksheet, discuss and write a brief description of each step for any of the following common jobs: 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3500" i="1" u="none" strike="noStrike" kern="1200" cap="none" spc="0" normalizeH="0" baseline="0" noProof="0" dirty="0">
              <a:ln>
                <a:noFill/>
              </a:ln>
              <a:solidFill>
                <a:srgbClr val="00567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1F8ABF-0E0D-E229-23EE-2EEE8937BD46}"/>
              </a:ext>
            </a:extLst>
          </p:cNvPr>
          <p:cNvSpPr txBox="1"/>
          <p:nvPr/>
        </p:nvSpPr>
        <p:spPr>
          <a:xfrm>
            <a:off x="1284876" y="2189098"/>
            <a:ext cx="6184125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rgbClr val="00567D"/>
                </a:solidFill>
              </a:rPr>
              <a:t>Filling a lawn mower with gasoline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rgbClr val="00567D"/>
                </a:solidFill>
              </a:rPr>
              <a:t>Changing a ceiling light bulb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rgbClr val="00567D"/>
                </a:solidFill>
              </a:rPr>
              <a:t>Cleaning out a rain gutter	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rgbClr val="00567D"/>
                </a:solidFill>
              </a:rPr>
              <a:t>Cutting a piece of wood with a handsaw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rgbClr val="00567D"/>
                </a:solidFill>
              </a:rPr>
              <a:t>Mixing a pesticide/herbicide in a portable sprayer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rgbClr val="00567D"/>
                </a:solidFill>
              </a:rPr>
              <a:t>Moving a box                  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rgbClr val="00567D"/>
                </a:solidFill>
              </a:rPr>
              <a:t>Choose another common task at work or home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12D0F9-A96C-EF5E-EAB3-BDDD4899A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3" y="218087"/>
            <a:ext cx="986814" cy="546635"/>
          </a:xfrm>
          <a:prstGeom prst="rect">
            <a:avLst/>
          </a:prstGeom>
        </p:spPr>
      </p:pic>
      <p:pic>
        <p:nvPicPr>
          <p:cNvPr id="7" name="Content Placeholder 5" descr="Image of a blank job hazard analysis worksheet to list each step.">
            <a:extLst>
              <a:ext uri="{FF2B5EF4-FFF2-40B4-BE49-F238E27FC236}">
                <a16:creationId xmlns:a16="http://schemas.microsoft.com/office/drawing/2014/main" id="{639DD8D4-E817-19F7-7B3A-B6017B9834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9001" y="1952411"/>
            <a:ext cx="4390490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057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20279-E133-FA88-6A37-46D9EF870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BA19BB9-587D-2CA0-94A9-DF33F66C17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-26190"/>
            <a:ext cx="1091952" cy="6884190"/>
          </a:xfrm>
          <a:prstGeom prst="rect">
            <a:avLst/>
          </a:prstGeom>
          <a:solidFill>
            <a:srgbClr val="00567D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8A6"/>
              </a:solidFill>
            </a:endParaRPr>
          </a:p>
        </p:txBody>
      </p:sp>
      <p:sp>
        <p:nvSpPr>
          <p:cNvPr id="3" name="Slide Number Placeholder 2" descr="Slide number">
            <a:extLst>
              <a:ext uri="{FF2B5EF4-FFF2-40B4-BE49-F238E27FC236}">
                <a16:creationId xmlns:a16="http://schemas.microsoft.com/office/drawing/2014/main" id="{D0DD09CC-D8D2-5172-0956-B68D8C158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" name="Footer Placeholder 1" descr="workbook page number">
            <a:extLst>
              <a:ext uri="{FF2B5EF4-FFF2-40B4-BE49-F238E27FC236}">
                <a16:creationId xmlns:a16="http://schemas.microsoft.com/office/drawing/2014/main" id="{B44D2738-9122-FB10-3361-82F4A22D1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Workbook Page #14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9469F7C-C431-0F69-7B9C-9AA11DFD2FE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13323" y="491405"/>
            <a:ext cx="4691408" cy="178510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Conducting the JHA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3500" i="1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Step 3 – Describe the hazards in each step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558665-CD06-EA68-26BB-D8B050F3264F}"/>
              </a:ext>
            </a:extLst>
          </p:cNvPr>
          <p:cNvSpPr txBox="1"/>
          <p:nvPr/>
        </p:nvSpPr>
        <p:spPr>
          <a:xfrm>
            <a:off x="1513322" y="2506099"/>
            <a:ext cx="4691409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567D"/>
                </a:solidFill>
              </a:rPr>
              <a:t>Hazards and Exposure</a:t>
            </a:r>
          </a:p>
          <a:p>
            <a:r>
              <a:rPr lang="en-US" sz="2800" dirty="0">
                <a:solidFill>
                  <a:srgbClr val="00567D"/>
                </a:solidFill>
              </a:rPr>
              <a:t>A hazard is an unsafe _______ that could cause injury or illness to an employee.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567D"/>
              </a:solidFill>
            </a:endParaRPr>
          </a:p>
          <a:p>
            <a:r>
              <a:rPr lang="en-US" sz="2800" dirty="0">
                <a:solidFill>
                  <a:srgbClr val="00567D"/>
                </a:solidFill>
              </a:rPr>
              <a:t>Exposure usually refers to an employee's placement relative to the hazard’s ________ ________ 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32BA7C-7338-33B6-76E0-2CAA27BC54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3" y="218087"/>
            <a:ext cx="986814" cy="546635"/>
          </a:xfrm>
          <a:prstGeom prst="rect">
            <a:avLst/>
          </a:prstGeo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79B45D26-3199-BB3F-B177-0EC22CED0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604" y="1219974"/>
            <a:ext cx="5565365" cy="418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592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D4C31-E655-F9A0-3FE3-08D5CF4A5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60CBEC3-8958-FB75-AA2C-6D9A550056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-26190"/>
            <a:ext cx="1091952" cy="6884190"/>
          </a:xfrm>
          <a:prstGeom prst="rect">
            <a:avLst/>
          </a:prstGeom>
          <a:solidFill>
            <a:srgbClr val="00567D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8A6"/>
              </a:solidFill>
            </a:endParaRPr>
          </a:p>
        </p:txBody>
      </p:sp>
      <p:sp>
        <p:nvSpPr>
          <p:cNvPr id="3" name="Slide Number Placeholder 2" descr="Slide number">
            <a:extLst>
              <a:ext uri="{FF2B5EF4-FFF2-40B4-BE49-F238E27FC236}">
                <a16:creationId xmlns:a16="http://schemas.microsoft.com/office/drawing/2014/main" id="{63FBE057-88F8-1502-9DB5-44D94460F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2" name="Footer Placeholder 1" descr="workbook page number">
            <a:extLst>
              <a:ext uri="{FF2B5EF4-FFF2-40B4-BE49-F238E27FC236}">
                <a16:creationId xmlns:a16="http://schemas.microsoft.com/office/drawing/2014/main" id="{CA784442-B326-6D7E-75B2-8DA8D2854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Workbook Page #14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6C9AA6F-659C-503C-8FED-444BF257973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13323" y="652339"/>
            <a:ext cx="4691408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Don't forget to look for potential hazards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C7FF2A-644C-CB5A-6D75-0A1E3308D882}"/>
              </a:ext>
            </a:extLst>
          </p:cNvPr>
          <p:cNvSpPr txBox="1"/>
          <p:nvPr/>
        </p:nvSpPr>
        <p:spPr>
          <a:xfrm>
            <a:off x="1513322" y="2202363"/>
            <a:ext cx="4691409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>
                <a:solidFill>
                  <a:srgbClr val="00567D"/>
                </a:solidFill>
              </a:rPr>
              <a:t>To ensure that all hazards associated with a step are identified, analyze each step to identify potential as well as actual hazards produced by both work environment and the activity being performed.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C6931D-72CF-F297-3AA1-9458C19D4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3" y="218087"/>
            <a:ext cx="986814" cy="546635"/>
          </a:xfrm>
          <a:prstGeom prst="rect">
            <a:avLst/>
          </a:prstGeo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BC5E2848-AF7E-C066-6D9E-484CC1325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103" y="2186908"/>
            <a:ext cx="535551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0969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C0DDA-34C1-7915-7B3D-585CDCF8D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2F7EEE8-6B8B-6EAC-B70E-4343E3DDC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-26190"/>
            <a:ext cx="1091952" cy="6884190"/>
          </a:xfrm>
          <a:prstGeom prst="rect">
            <a:avLst/>
          </a:prstGeom>
          <a:solidFill>
            <a:srgbClr val="00567D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8A6"/>
              </a:solidFill>
            </a:endParaRPr>
          </a:p>
        </p:txBody>
      </p:sp>
      <p:sp>
        <p:nvSpPr>
          <p:cNvPr id="3" name="Slide Number Placeholder 2" descr="Slide number">
            <a:extLst>
              <a:ext uri="{FF2B5EF4-FFF2-40B4-BE49-F238E27FC236}">
                <a16:creationId xmlns:a16="http://schemas.microsoft.com/office/drawing/2014/main" id="{C6FBEA74-5729-12FB-45A8-4122552C3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2" name="Footer Placeholder 1" descr="workbook page number">
            <a:extLst>
              <a:ext uri="{FF2B5EF4-FFF2-40B4-BE49-F238E27FC236}">
                <a16:creationId xmlns:a16="http://schemas.microsoft.com/office/drawing/2014/main" id="{ACA7A61F-6612-B495-CC52-B00BED55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Workbook Page #14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C269824-BED3-39CA-18BE-2621946BF9C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13322" y="491405"/>
            <a:ext cx="7926241" cy="124649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Types of hazards in the workplace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3500" i="1" u="none" strike="noStrike" kern="1200" cap="none" spc="0" normalizeH="0" baseline="0" noProof="0" dirty="0">
              <a:ln>
                <a:noFill/>
              </a:ln>
              <a:solidFill>
                <a:srgbClr val="00567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8C146E-9A37-3CAC-70CF-CF6598A1524C}"/>
              </a:ext>
            </a:extLst>
          </p:cNvPr>
          <p:cNvSpPr txBox="1"/>
          <p:nvPr/>
        </p:nvSpPr>
        <p:spPr>
          <a:xfrm>
            <a:off x="1513324" y="1385698"/>
            <a:ext cx="420398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00567D"/>
                </a:solidFill>
              </a:rPr>
              <a:t>Falls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00567D"/>
                </a:solidFill>
              </a:rPr>
              <a:t>Impact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00567D"/>
                </a:solidFill>
              </a:rPr>
              <a:t>Mechanical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00567D"/>
                </a:solidFill>
              </a:rPr>
              <a:t>Vibration and noise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00567D"/>
                </a:solidFill>
              </a:rPr>
              <a:t>Toxics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00567D"/>
                </a:solidFill>
              </a:rPr>
              <a:t>Health and temperature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00567D"/>
                </a:solidFill>
              </a:rPr>
              <a:t>Flammability/fire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00567D"/>
                </a:solidFill>
              </a:rPr>
              <a:t>Explosives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00567D"/>
                </a:solidFill>
              </a:rPr>
              <a:t>Pressure hazards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00567D"/>
                </a:solidFill>
              </a:rPr>
              <a:t>Electrical contact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00567D"/>
                </a:solidFill>
              </a:rPr>
              <a:t>Ergonomics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00567D"/>
                </a:solidFill>
              </a:rPr>
              <a:t>Biohazards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71CC32-52AF-EA19-399F-77087080E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3" y="218087"/>
            <a:ext cx="986814" cy="546635"/>
          </a:xfrm>
          <a:prstGeom prst="rect">
            <a:avLst/>
          </a:prstGeom>
        </p:spPr>
      </p:pic>
      <p:pic>
        <p:nvPicPr>
          <p:cNvPr id="5" name="Content Placeholder 5" descr="Image of example hazard symbols found in the workplace.">
            <a:extLst>
              <a:ext uri="{FF2B5EF4-FFF2-40B4-BE49-F238E27FC236}">
                <a16:creationId xmlns:a16="http://schemas.microsoft.com/office/drawing/2014/main" id="{57661287-C1A4-41E3-F165-05B41150A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8970" y="1737900"/>
            <a:ext cx="6172200" cy="356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937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7C4BB3B-67E9-4919-B991-36C5DB0E3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91"/>
            <a:ext cx="12192000" cy="12956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4A9D726-306D-4829-9303-D7B9C92F6C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26190"/>
            <a:ext cx="12192000" cy="1295697"/>
          </a:xfrm>
          <a:prstGeom prst="rect">
            <a:avLst/>
          </a:prstGeom>
          <a:solidFill>
            <a:srgbClr val="00567D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Oregon OSHA Logo">
            <a:extLst>
              <a:ext uri="{FF2B5EF4-FFF2-40B4-BE49-F238E27FC236}">
                <a16:creationId xmlns:a16="http://schemas.microsoft.com/office/drawing/2014/main" id="{96194FF5-9705-53F3-4A4F-641A7939C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55" y="240855"/>
            <a:ext cx="1367517" cy="757521"/>
          </a:xfrm>
          <a:prstGeom prst="rect">
            <a:avLst/>
          </a:prstGeom>
        </p:spPr>
      </p:pic>
      <p:sp>
        <p:nvSpPr>
          <p:cNvPr id="3" name="Footer Placeholder 2" descr="Workbook page number">
            <a:extLst>
              <a:ext uri="{FF2B5EF4-FFF2-40B4-BE49-F238E27FC236}">
                <a16:creationId xmlns:a16="http://schemas.microsoft.com/office/drawing/2014/main" id="{B98D3591-3ADA-6BAF-4267-F468CB1B3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Workbook Page #2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005A3AD-CD7A-F9AF-CC6F-651049C74A4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99632" y="1983500"/>
            <a:ext cx="4531595" cy="95410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Oregon OSHA Public Education Mission: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22FD15-D4E5-E2D2-DF26-71FA0A165286}"/>
              </a:ext>
            </a:extLst>
          </p:cNvPr>
          <p:cNvSpPr txBox="1"/>
          <p:nvPr/>
        </p:nvSpPr>
        <p:spPr>
          <a:xfrm>
            <a:off x="163285" y="3244056"/>
            <a:ext cx="52064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00567D"/>
                </a:solidFill>
              </a:rPr>
              <a:t>We provide knowledge and tools to advance self-sufficiency</a:t>
            </a:r>
          </a:p>
          <a:p>
            <a:pPr algn="ctr"/>
            <a:r>
              <a:rPr lang="en-US" sz="2800" i="1" dirty="0">
                <a:solidFill>
                  <a:srgbClr val="00567D"/>
                </a:solidFill>
              </a:rPr>
              <a:t> in workplace safety and health.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A6608D-3D1E-2DFE-9DA7-8E3AB7C0C5DC}"/>
              </a:ext>
            </a:extLst>
          </p:cNvPr>
          <p:cNvSpPr txBox="1"/>
          <p:nvPr/>
        </p:nvSpPr>
        <p:spPr>
          <a:xfrm>
            <a:off x="6428760" y="1937334"/>
            <a:ext cx="4320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567D"/>
                </a:solidFill>
              </a:rPr>
              <a:t>Oregon OSHA Services</a:t>
            </a:r>
            <a:endParaRPr lang="en-US" sz="2800" dirty="0">
              <a:solidFill>
                <a:srgbClr val="00567D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659A39-188D-45A0-8A77-1DE27600C3A3}"/>
              </a:ext>
            </a:extLst>
          </p:cNvPr>
          <p:cNvSpPr txBox="1"/>
          <p:nvPr/>
        </p:nvSpPr>
        <p:spPr>
          <a:xfrm>
            <a:off x="6428760" y="2634461"/>
            <a:ext cx="64101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567D"/>
                </a:solidFill>
              </a:rPr>
              <a:t>Consultation Services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567D"/>
                </a:solidFill>
              </a:rPr>
              <a:t>Enforcement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567D"/>
                </a:solidFill>
              </a:rPr>
              <a:t>Appeals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567D"/>
                </a:solidFill>
              </a:rPr>
              <a:t>Public Education and Conferences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567D"/>
                </a:solidFill>
              </a:rPr>
              <a:t>Standards and Technical Resources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B2A239C-7CC1-102E-571E-990ED2E44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881396" y="1896603"/>
            <a:ext cx="0" cy="3432106"/>
          </a:xfrm>
          <a:prstGeom prst="line">
            <a:avLst/>
          </a:prstGeom>
          <a:ln>
            <a:solidFill>
              <a:srgbClr val="0056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3226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83AD9-87AA-FDCE-9C0B-3AAE73808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2C51907-5FF9-B9EB-D40E-256CF9F2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-26190"/>
            <a:ext cx="1091952" cy="6884190"/>
          </a:xfrm>
          <a:prstGeom prst="rect">
            <a:avLst/>
          </a:prstGeom>
          <a:solidFill>
            <a:srgbClr val="00567D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8A6"/>
              </a:solidFill>
            </a:endParaRPr>
          </a:p>
        </p:txBody>
      </p:sp>
      <p:sp>
        <p:nvSpPr>
          <p:cNvPr id="3" name="Slide Number Placeholder 2" descr="Slide number">
            <a:extLst>
              <a:ext uri="{FF2B5EF4-FFF2-40B4-BE49-F238E27FC236}">
                <a16:creationId xmlns:a16="http://schemas.microsoft.com/office/drawing/2014/main" id="{88A3A5E6-4DEE-24DD-DDB2-303A27923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2" name="Footer Placeholder 1" descr="workbook page number">
            <a:extLst>
              <a:ext uri="{FF2B5EF4-FFF2-40B4-BE49-F238E27FC236}">
                <a16:creationId xmlns:a16="http://schemas.microsoft.com/office/drawing/2014/main" id="{37590326-6E00-2554-E77F-FAF8B07E6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Workbook Page #19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6329E43-6EEF-205C-805D-5B12CEB2F19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13323" y="1285896"/>
            <a:ext cx="4691408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Activity 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(page 19)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720CDB-3508-6E76-1A6D-CD237BA61F84}"/>
              </a:ext>
            </a:extLst>
          </p:cNvPr>
          <p:cNvSpPr txBox="1"/>
          <p:nvPr/>
        </p:nvSpPr>
        <p:spPr>
          <a:xfrm>
            <a:off x="1513322" y="2202363"/>
            <a:ext cx="4691409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>
                <a:solidFill>
                  <a:srgbClr val="00567D"/>
                </a:solidFill>
              </a:rPr>
              <a:t>Use the worksheet to list the steps that have hazards. </a:t>
            </a:r>
          </a:p>
          <a:p>
            <a:endParaRPr lang="en-US" sz="2900" dirty="0">
              <a:solidFill>
                <a:srgbClr val="00567D"/>
              </a:solidFill>
            </a:endParaRPr>
          </a:p>
          <a:p>
            <a:r>
              <a:rPr lang="en-US" sz="2900" dirty="0">
                <a:solidFill>
                  <a:srgbClr val="00567D"/>
                </a:solidFill>
              </a:rPr>
              <a:t>Describe the hazards and the type of injury/accident that could result.  </a:t>
            </a:r>
          </a:p>
          <a:p>
            <a:endParaRPr lang="en-US" sz="2900" dirty="0">
              <a:solidFill>
                <a:srgbClr val="00567D"/>
              </a:solidFill>
            </a:endParaRPr>
          </a:p>
          <a:p>
            <a:r>
              <a:rPr lang="en-US" sz="2900" b="1" dirty="0">
                <a:solidFill>
                  <a:srgbClr val="00567D"/>
                </a:solidFill>
              </a:rPr>
              <a:t>Note</a:t>
            </a:r>
            <a:r>
              <a:rPr lang="en-US" sz="2900" dirty="0">
                <a:solidFill>
                  <a:srgbClr val="00567D"/>
                </a:solidFill>
              </a:rPr>
              <a:t>:  Not all steps will have hazards.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09D3C8-E05C-FDF1-7C69-F06238122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3" y="218087"/>
            <a:ext cx="986814" cy="546635"/>
          </a:xfrm>
          <a:prstGeom prst="rect">
            <a:avLst/>
          </a:prstGeom>
        </p:spPr>
      </p:pic>
      <p:pic>
        <p:nvPicPr>
          <p:cNvPr id="10" name="Content Placeholder 7" descr="Image of a blank hazard workseet to list each step that hazards">
            <a:extLst>
              <a:ext uri="{FF2B5EF4-FFF2-40B4-BE49-F238E27FC236}">
                <a16:creationId xmlns:a16="http://schemas.microsoft.com/office/drawing/2014/main" id="{AB5B6315-87E8-24DE-6FAA-9B76E2634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873" y="736676"/>
            <a:ext cx="4601889" cy="557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120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E8FF13-D22D-9FA2-F9B0-9221031E1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33AC9F1-E2CE-EF11-4778-21AF2A66E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-26190"/>
            <a:ext cx="1091952" cy="6884190"/>
          </a:xfrm>
          <a:prstGeom prst="rect">
            <a:avLst/>
          </a:prstGeom>
          <a:solidFill>
            <a:srgbClr val="00567D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8A6"/>
              </a:solidFill>
            </a:endParaRPr>
          </a:p>
        </p:txBody>
      </p:sp>
      <p:sp>
        <p:nvSpPr>
          <p:cNvPr id="3" name="Slide Number Placeholder 2" descr="Slide number">
            <a:extLst>
              <a:ext uri="{FF2B5EF4-FFF2-40B4-BE49-F238E27FC236}">
                <a16:creationId xmlns:a16="http://schemas.microsoft.com/office/drawing/2014/main" id="{2EA456E6-53EE-C1F3-C937-835CA0E79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2" name="Footer Placeholder 1" descr="workbook page number">
            <a:extLst>
              <a:ext uri="{FF2B5EF4-FFF2-40B4-BE49-F238E27FC236}">
                <a16:creationId xmlns:a16="http://schemas.microsoft.com/office/drawing/2014/main" id="{E4506DA5-0AA9-68A2-715F-DC2A2EF1D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Workbook Page #20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C0EAE50-B4B0-5B3E-B6BB-8E54F22E6EC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13323" y="491405"/>
            <a:ext cx="4691408" cy="178510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Conducting the JHA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3500" i="1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Step 4 – Develop preventive measures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9B1B25-1B70-AB39-47CF-1B001F548C9B}"/>
              </a:ext>
            </a:extLst>
          </p:cNvPr>
          <p:cNvSpPr txBox="1"/>
          <p:nvPr/>
        </p:nvSpPr>
        <p:spPr>
          <a:xfrm>
            <a:off x="1513322" y="2736502"/>
            <a:ext cx="46914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567D"/>
                </a:solidFill>
              </a:rPr>
              <a:t>How do I correct or prevent hazards?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567D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151A8E-EA38-3C4E-6866-CBB3A1CC1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3" y="218087"/>
            <a:ext cx="986814" cy="546635"/>
          </a:xfrm>
          <a:prstGeom prst="rect">
            <a:avLst/>
          </a:prstGeom>
        </p:spPr>
      </p:pic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056BEAD7-B76F-5800-FAFA-65B9FEA53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482" y="1669446"/>
            <a:ext cx="5310112" cy="351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0498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6AB21-D733-39D7-BFA5-DC0E9E495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7E63662-46C5-A5D8-F0AD-F1DE4EBF72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-26190"/>
            <a:ext cx="1091952" cy="6884190"/>
          </a:xfrm>
          <a:prstGeom prst="rect">
            <a:avLst/>
          </a:prstGeom>
          <a:solidFill>
            <a:srgbClr val="00567D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8A6"/>
              </a:solidFill>
            </a:endParaRPr>
          </a:p>
        </p:txBody>
      </p:sp>
      <p:sp>
        <p:nvSpPr>
          <p:cNvPr id="3" name="Slide Number Placeholder 2" descr="Slide number">
            <a:extLst>
              <a:ext uri="{FF2B5EF4-FFF2-40B4-BE49-F238E27FC236}">
                <a16:creationId xmlns:a16="http://schemas.microsoft.com/office/drawing/2014/main" id="{FF0BB32C-57F4-DD6F-A9A1-090222F21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2" name="Footer Placeholder 1" descr="workbook page number">
            <a:extLst>
              <a:ext uri="{FF2B5EF4-FFF2-40B4-BE49-F238E27FC236}">
                <a16:creationId xmlns:a16="http://schemas.microsoft.com/office/drawing/2014/main" id="{9CD4948F-04A0-4123-7359-EE69038AE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Workbook Page #20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335C73F-F162-EE15-52B0-C5ED67E3F58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13323" y="722310"/>
            <a:ext cx="4691408" cy="186204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Hazard control strategies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3500" i="1" u="none" strike="noStrike" kern="1200" cap="none" spc="0" normalizeH="0" baseline="0" noProof="0" dirty="0">
              <a:ln>
                <a:noFill/>
              </a:ln>
              <a:solidFill>
                <a:srgbClr val="00567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BA151F-0760-5385-1F54-76CCD7940470}"/>
              </a:ext>
            </a:extLst>
          </p:cNvPr>
          <p:cNvSpPr txBox="1"/>
          <p:nvPr/>
        </p:nvSpPr>
        <p:spPr>
          <a:xfrm>
            <a:off x="1513322" y="2374786"/>
            <a:ext cx="46914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567D"/>
                </a:solidFill>
              </a:rPr>
              <a:t>Elimination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567D"/>
                </a:solidFill>
              </a:rPr>
              <a:t>Substitution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567D"/>
                </a:solidFill>
              </a:rPr>
              <a:t>Engineering controls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567D"/>
                </a:solidFill>
              </a:rPr>
              <a:t>Administrative controls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567D"/>
                </a:solidFill>
              </a:rPr>
              <a:t>PPE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567D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F4281B-FA6B-FA58-D9CB-0446DC411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3" y="218087"/>
            <a:ext cx="986814" cy="546635"/>
          </a:xfrm>
          <a:prstGeom prst="rect">
            <a:avLst/>
          </a:prstGeom>
        </p:spPr>
      </p:pic>
      <p:pic>
        <p:nvPicPr>
          <p:cNvPr id="7" name="Content Placeholder 7" descr="Image of a pyramid listing hazard controls most effective to less effective: Elimination, Substitution, Engineering controls, administrative controls and PPE.">
            <a:extLst>
              <a:ext uri="{FF2B5EF4-FFF2-40B4-BE49-F238E27FC236}">
                <a16:creationId xmlns:a16="http://schemas.microsoft.com/office/drawing/2014/main" id="{1B163B3E-9B69-7EA5-AD02-D63D7E73B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0182" y="1289044"/>
            <a:ext cx="5769667" cy="453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3656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92EAE-AD87-21E1-5DA2-AD4B59B22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D9855BF-6F48-07B2-1923-66E83441E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-26190"/>
            <a:ext cx="1091952" cy="6884190"/>
          </a:xfrm>
          <a:prstGeom prst="rect">
            <a:avLst/>
          </a:prstGeom>
          <a:solidFill>
            <a:srgbClr val="00567D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8A6"/>
              </a:solidFill>
            </a:endParaRPr>
          </a:p>
        </p:txBody>
      </p:sp>
      <p:sp>
        <p:nvSpPr>
          <p:cNvPr id="3" name="Slide Number Placeholder 2" descr="Slide number">
            <a:extLst>
              <a:ext uri="{FF2B5EF4-FFF2-40B4-BE49-F238E27FC236}">
                <a16:creationId xmlns:a16="http://schemas.microsoft.com/office/drawing/2014/main" id="{D46812DA-4085-11B4-E13C-719164AE1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2" name="Footer Placeholder 1" descr="workbook page number">
            <a:extLst>
              <a:ext uri="{FF2B5EF4-FFF2-40B4-BE49-F238E27FC236}">
                <a16:creationId xmlns:a16="http://schemas.microsoft.com/office/drawing/2014/main" id="{EE247435-87D1-1E74-7613-A86E4AF6E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Workbook Page #21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A82D3AD-51E8-38C1-3F9C-9A0FE965150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13323" y="1104921"/>
            <a:ext cx="5429344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Activity 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(page 21)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CF8624-73FC-CE53-4234-E55AA2914E15}"/>
              </a:ext>
            </a:extLst>
          </p:cNvPr>
          <p:cNvSpPr txBox="1"/>
          <p:nvPr/>
        </p:nvSpPr>
        <p:spPr>
          <a:xfrm>
            <a:off x="1513323" y="2138519"/>
            <a:ext cx="469140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>
                <a:solidFill>
                  <a:srgbClr val="00567D"/>
                </a:solidFill>
              </a:rPr>
              <a:t>Use the worksheet to identify and list preventive measures in each step of the task your team has developed.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793EFB-9B64-B0D6-300E-D3ACE8AD75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3" y="218087"/>
            <a:ext cx="986814" cy="546635"/>
          </a:xfrm>
          <a:prstGeom prst="rect">
            <a:avLst/>
          </a:prstGeom>
        </p:spPr>
      </p:pic>
      <p:pic>
        <p:nvPicPr>
          <p:cNvPr id="5" name="Content Placeholder 5" descr="Image of a blank worksheet to identify and list preventive measures in each step of the task your team has developed.">
            <a:extLst>
              <a:ext uri="{FF2B5EF4-FFF2-40B4-BE49-F238E27FC236}">
                <a16:creationId xmlns:a16="http://schemas.microsoft.com/office/drawing/2014/main" id="{706A2350-76E7-9640-336D-37473E68D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0749" y="764722"/>
            <a:ext cx="4572910" cy="562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982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02DF9-59F4-1396-9D2F-B46330D29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DD1EE06-2028-6694-A436-8E8E063CE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-26190"/>
            <a:ext cx="1091952" cy="6884190"/>
          </a:xfrm>
          <a:prstGeom prst="rect">
            <a:avLst/>
          </a:prstGeom>
          <a:solidFill>
            <a:srgbClr val="00567D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8A6"/>
              </a:solidFill>
            </a:endParaRPr>
          </a:p>
        </p:txBody>
      </p:sp>
      <p:sp>
        <p:nvSpPr>
          <p:cNvPr id="3" name="Slide Number Placeholder 2" descr="Slide number">
            <a:extLst>
              <a:ext uri="{FF2B5EF4-FFF2-40B4-BE49-F238E27FC236}">
                <a16:creationId xmlns:a16="http://schemas.microsoft.com/office/drawing/2014/main" id="{E02CA941-D0CA-7ECA-F88E-2F622CCE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2" name="Footer Placeholder 1" descr="workbook page number">
            <a:extLst>
              <a:ext uri="{FF2B5EF4-FFF2-40B4-BE49-F238E27FC236}">
                <a16:creationId xmlns:a16="http://schemas.microsoft.com/office/drawing/2014/main" id="{95737A6A-CBF9-2FFE-CB8E-A3483773B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Workbook Page #22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4C43B1A-8933-200E-0034-D47A9044947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300887" y="274064"/>
            <a:ext cx="6172199" cy="178510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Conducting the JHA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3500" i="1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Step 5 – Write the safe job procedure (SJP)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AD0AD5-495F-8537-69E4-D8DB3E904661}"/>
              </a:ext>
            </a:extLst>
          </p:cNvPr>
          <p:cNvSpPr txBox="1"/>
          <p:nvPr/>
        </p:nvSpPr>
        <p:spPr>
          <a:xfrm>
            <a:off x="1091953" y="2059168"/>
            <a:ext cx="4792275" cy="5370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50" dirty="0">
                <a:solidFill>
                  <a:srgbClr val="00567D"/>
                </a:solidFill>
              </a:rPr>
              <a:t>Criteria for an effective safe job procedure.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50" dirty="0">
                <a:solidFill>
                  <a:srgbClr val="00567D"/>
                </a:solidFill>
              </a:rPr>
              <a:t>Write in a step-by-step format. Usually this means writing a number of paragraphs.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50" dirty="0">
                <a:solidFill>
                  <a:srgbClr val="00567D"/>
                </a:solidFill>
              </a:rPr>
              <a:t>If no hazard or possible unsafe behavior exists in a step, just state the action.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50" dirty="0">
                <a:solidFill>
                  <a:srgbClr val="00567D"/>
                </a:solidFill>
              </a:rPr>
              <a:t>If a hazard does exist in a step, state the action and identify: </a:t>
            </a:r>
          </a:p>
          <a:p>
            <a:pPr lvl="1"/>
            <a:r>
              <a:rPr lang="en-US" sz="2050" dirty="0">
                <a:solidFill>
                  <a:srgbClr val="00567D"/>
                </a:solidFill>
              </a:rPr>
              <a:t> 1) the hazard</a:t>
            </a:r>
          </a:p>
          <a:p>
            <a:pPr lvl="1"/>
            <a:r>
              <a:rPr lang="en-US" sz="2050" dirty="0">
                <a:solidFill>
                  <a:srgbClr val="00567D"/>
                </a:solidFill>
              </a:rPr>
              <a:t> 2) the possible injury it could cause, and </a:t>
            </a:r>
          </a:p>
          <a:p>
            <a:pPr lvl="1"/>
            <a:r>
              <a:rPr lang="en-US" sz="2050" dirty="0">
                <a:solidFill>
                  <a:srgbClr val="00567D"/>
                </a:solidFill>
              </a:rPr>
              <a:t> 3) safety measures to prevent the injury.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567D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909A01-4EB8-D073-CA74-EDC89923A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3" y="218087"/>
            <a:ext cx="986814" cy="546635"/>
          </a:xfrm>
          <a:prstGeom prst="rect">
            <a:avLst/>
          </a:prstGeo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F58748D2-5022-C20F-FDA1-04990319B6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228" y="2159461"/>
            <a:ext cx="6172200" cy="351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8872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F8C66E-19E6-EEF8-5839-A18D85F42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BD354F-7976-60D1-ADDF-0F41DCFFD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-26190"/>
            <a:ext cx="1091952" cy="6884190"/>
          </a:xfrm>
          <a:prstGeom prst="rect">
            <a:avLst/>
          </a:prstGeom>
          <a:solidFill>
            <a:srgbClr val="00567D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8A6"/>
              </a:solidFill>
            </a:endParaRPr>
          </a:p>
        </p:txBody>
      </p:sp>
      <p:sp>
        <p:nvSpPr>
          <p:cNvPr id="3" name="Slide Number Placeholder 2" descr="Slide number">
            <a:extLst>
              <a:ext uri="{FF2B5EF4-FFF2-40B4-BE49-F238E27FC236}">
                <a16:creationId xmlns:a16="http://schemas.microsoft.com/office/drawing/2014/main" id="{5DF2380A-03B8-B2B2-4C36-DE9EDE164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2" name="Footer Placeholder 1" descr="workbook page number">
            <a:extLst>
              <a:ext uri="{FF2B5EF4-FFF2-40B4-BE49-F238E27FC236}">
                <a16:creationId xmlns:a16="http://schemas.microsoft.com/office/drawing/2014/main" id="{D9427F50-FD4B-C510-F5E4-18C70DA9A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Workbook Page #22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20546CE-7C13-41B5-06AC-1F9D8801398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300887" y="340739"/>
            <a:ext cx="6172199" cy="178510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Conducting the JHA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3500" i="1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Step 5 – Write the safe job procedure (SJP) </a:t>
            </a:r>
            <a:r>
              <a:rPr lang="en-US" sz="3500" i="1" dirty="0">
                <a:solidFill>
                  <a:srgbClr val="00567D"/>
                </a:solidFill>
                <a:latin typeface="+mn-lt"/>
                <a:ea typeface="+mn-ea"/>
                <a:cs typeface="+mn-cs"/>
              </a:rPr>
              <a:t>continued…</a:t>
            </a:r>
            <a:endParaRPr kumimoji="0" lang="en-US" sz="3500" i="1" u="none" strike="noStrike" kern="1200" cap="none" spc="0" normalizeH="0" baseline="0" noProof="0" dirty="0">
              <a:ln>
                <a:noFill/>
              </a:ln>
              <a:solidFill>
                <a:srgbClr val="00567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914C8A-F0D0-B2AE-C1A3-6C6E3801929C}"/>
              </a:ext>
            </a:extLst>
          </p:cNvPr>
          <p:cNvSpPr txBox="1"/>
          <p:nvPr/>
        </p:nvSpPr>
        <p:spPr>
          <a:xfrm>
            <a:off x="1142386" y="2452000"/>
            <a:ext cx="920245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67D"/>
                </a:solidFill>
              </a:rPr>
              <a:t>Try to paint a word picture - concrete vs. abstract.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67D"/>
                </a:solidFill>
              </a:rPr>
              <a:t>Write in the active voice – “take,” not “should be taken.”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67D"/>
                </a:solidFill>
              </a:rPr>
              <a:t>Write as clearly as possible using simple words – “use,” not “utilize.”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67D"/>
                </a:solidFill>
              </a:rPr>
              <a:t>Keep sentences short. Use no more than 7-15 words.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67D"/>
                </a:solidFill>
              </a:rPr>
              <a:t>Try to write in a less technical, more conversational style.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567D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220EF0-44D5-09DA-C1C3-E73F365F7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3" y="218087"/>
            <a:ext cx="986814" cy="54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2999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B06D9A-D075-A207-F28E-A72A86C83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E1557E-86CD-44C9-18CC-6FE9E487D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-26190"/>
            <a:ext cx="1091952" cy="6884190"/>
          </a:xfrm>
          <a:prstGeom prst="rect">
            <a:avLst/>
          </a:prstGeom>
          <a:solidFill>
            <a:srgbClr val="00567D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8A6"/>
              </a:solidFill>
            </a:endParaRPr>
          </a:p>
        </p:txBody>
      </p:sp>
      <p:sp>
        <p:nvSpPr>
          <p:cNvPr id="3" name="Slide Number Placeholder 2" descr="Slide number">
            <a:extLst>
              <a:ext uri="{FF2B5EF4-FFF2-40B4-BE49-F238E27FC236}">
                <a16:creationId xmlns:a16="http://schemas.microsoft.com/office/drawing/2014/main" id="{777252CD-8536-ABA6-1D07-D5E01BC51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2" name="Footer Placeholder 1" descr="workbook page number">
            <a:extLst>
              <a:ext uri="{FF2B5EF4-FFF2-40B4-BE49-F238E27FC236}">
                <a16:creationId xmlns:a16="http://schemas.microsoft.com/office/drawing/2014/main" id="{D09DE9EC-0EA4-258D-5CC3-C755A4E69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Workbook Page #23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076049D-59F9-A8B4-56E1-D88C2A682F1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04592" y="345497"/>
            <a:ext cx="4691408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Activity 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(page 23)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E5BCE0-589D-46A6-4A02-E7B33EDF6BFD}"/>
              </a:ext>
            </a:extLst>
          </p:cNvPr>
          <p:cNvSpPr txBox="1"/>
          <p:nvPr/>
        </p:nvSpPr>
        <p:spPr>
          <a:xfrm>
            <a:off x="1284876" y="1260254"/>
            <a:ext cx="552478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00567D"/>
                </a:solidFill>
              </a:rPr>
              <a:t>Using the worksheet, write a safe job procedure for your team’s job.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00567D"/>
                </a:solidFill>
              </a:rPr>
              <a:t>Evaluate the SJP using the criteria discussed on the previous page.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00567D"/>
                </a:solidFill>
              </a:rPr>
              <a:t>Be prepared to analyze and evaluate SJPs developed by other groups.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00567D"/>
                </a:solidFill>
              </a:rPr>
              <a:t>Team leader:  Assign different members of the team to make sure hazards, injuries, and safety measures are included in each step.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EB1F00-B403-C1BB-ABEC-736228907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3" y="218087"/>
            <a:ext cx="986814" cy="546635"/>
          </a:xfrm>
          <a:prstGeom prst="rect">
            <a:avLst/>
          </a:prstGeom>
        </p:spPr>
      </p:pic>
      <p:pic>
        <p:nvPicPr>
          <p:cNvPr id="7" name="Content Placeholder 5" descr="Image of a blank safe job procedure worksheet.">
            <a:extLst>
              <a:ext uri="{FF2B5EF4-FFF2-40B4-BE49-F238E27FC236}">
                <a16:creationId xmlns:a16="http://schemas.microsoft.com/office/drawing/2014/main" id="{47E4B90C-1E98-0B5D-74E9-12F414B69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4784" y="1053383"/>
            <a:ext cx="4716879" cy="487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466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C2DDA-26DB-58FA-F795-E1B3697B9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03C9A3F-1804-3327-DD5D-C394A7D40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-26190"/>
            <a:ext cx="1091952" cy="6884190"/>
          </a:xfrm>
          <a:prstGeom prst="rect">
            <a:avLst/>
          </a:prstGeom>
          <a:solidFill>
            <a:srgbClr val="00567D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8A6"/>
              </a:solidFill>
            </a:endParaRPr>
          </a:p>
        </p:txBody>
      </p:sp>
      <p:sp>
        <p:nvSpPr>
          <p:cNvPr id="3" name="Slide Number Placeholder 2" descr="Slide number">
            <a:extLst>
              <a:ext uri="{FF2B5EF4-FFF2-40B4-BE49-F238E27FC236}">
                <a16:creationId xmlns:a16="http://schemas.microsoft.com/office/drawing/2014/main" id="{C570FBA1-BA5F-BA35-C6EE-E7CBE3DF1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2" name="Footer Placeholder 1" descr="workbook page number">
            <a:extLst>
              <a:ext uri="{FF2B5EF4-FFF2-40B4-BE49-F238E27FC236}">
                <a16:creationId xmlns:a16="http://schemas.microsoft.com/office/drawing/2014/main" id="{180E436B-5F1B-2248-B3DA-F1A76E64A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Workbook Page #24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44CF004-7988-BF6E-F3FA-5D89CDB8CA0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04592" y="345497"/>
            <a:ext cx="4691408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Reviewing the JHA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4F9095-2B06-B031-1CB8-03431D2D05D6}"/>
              </a:ext>
            </a:extLst>
          </p:cNvPr>
          <p:cNvSpPr txBox="1"/>
          <p:nvPr/>
        </p:nvSpPr>
        <p:spPr>
          <a:xfrm>
            <a:off x="1091954" y="1260254"/>
            <a:ext cx="571771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567D"/>
                </a:solidFill>
              </a:rPr>
              <a:t>It is particularly important to review your job hazard analysis if an illness or injury occurs on a specific job. Based on the circumstances, you may determine that you need to change the job procedure to prevent similar incidents in the future.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0567D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567D"/>
                </a:solidFill>
              </a:rPr>
              <a:t>Any time you revise a job hazard analysis, it is important to train all employees affected by the changes in the new job methods, procedures, or protective measures adopted.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6616EF-24DB-CA17-6622-0F300C3D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3" y="218087"/>
            <a:ext cx="986814" cy="546635"/>
          </a:xfrm>
          <a:prstGeom prst="rect">
            <a:avLst/>
          </a:prstGeom>
        </p:spPr>
      </p:pic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6F5A97F6-7188-9D21-9C98-B637B59C7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9663" y="1444978"/>
            <a:ext cx="5102370" cy="396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166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FF923-4CE0-A6CE-FAF9-7E5795EC9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A07A13B-666A-FA16-92D8-B1FD76F3E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-26190"/>
            <a:ext cx="1091952" cy="6884190"/>
          </a:xfrm>
          <a:prstGeom prst="rect">
            <a:avLst/>
          </a:prstGeom>
          <a:solidFill>
            <a:srgbClr val="00567D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8A6"/>
              </a:solidFill>
            </a:endParaRPr>
          </a:p>
        </p:txBody>
      </p:sp>
      <p:sp>
        <p:nvSpPr>
          <p:cNvPr id="3" name="Slide Number Placeholder 2" descr="Slide number">
            <a:extLst>
              <a:ext uri="{FF2B5EF4-FFF2-40B4-BE49-F238E27FC236}">
                <a16:creationId xmlns:a16="http://schemas.microsoft.com/office/drawing/2014/main" id="{1B3AEE02-A586-3FB5-FC22-7B3292967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2" name="Footer Placeholder 1" descr="workbook page number">
            <a:extLst>
              <a:ext uri="{FF2B5EF4-FFF2-40B4-BE49-F238E27FC236}">
                <a16:creationId xmlns:a16="http://schemas.microsoft.com/office/drawing/2014/main" id="{5A2F94F2-5B9E-FBFE-289C-9BADA41F2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Workbook Page #24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D44807A-DF9B-888B-47A8-E8686B87B28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13323" y="687603"/>
            <a:ext cx="4691408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Use the JHA as a lesson plan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6C5C0C-FE9D-5BCA-53F3-60F02BB0AD65}"/>
              </a:ext>
            </a:extLst>
          </p:cNvPr>
          <p:cNvSpPr txBox="1"/>
          <p:nvPr/>
        </p:nvSpPr>
        <p:spPr>
          <a:xfrm>
            <a:off x="1513322" y="2088161"/>
            <a:ext cx="469140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567D"/>
                </a:solidFill>
              </a:rPr>
              <a:t>To get more value out of the JHA program, consider using the completed JHA as a lesson plan when training new employees. </a:t>
            </a:r>
          </a:p>
          <a:p>
            <a:endParaRPr lang="en-US" sz="2600" dirty="0">
              <a:solidFill>
                <a:srgbClr val="00567D"/>
              </a:solidFill>
            </a:endParaRPr>
          </a:p>
          <a:p>
            <a:r>
              <a:rPr lang="en-US" sz="2600" dirty="0">
                <a:solidFill>
                  <a:srgbClr val="00567D"/>
                </a:solidFill>
              </a:rPr>
              <a:t>Incorporate the SJP into the organization's safety training plan. Doing so helps guarantee safe job procedures are taught from the start.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4AB6AB-9322-D96B-2327-8DFAB4931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3" y="218087"/>
            <a:ext cx="986814" cy="546635"/>
          </a:xfrm>
          <a:prstGeom prst="rect">
            <a:avLst/>
          </a:prstGeo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FDE2ECAD-ECE6-FF53-5925-579FBCED8D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439" y="1872855"/>
            <a:ext cx="520397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8776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D46C75C-12F0-480C-9C37-07E5A7B33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90"/>
            <a:ext cx="1091953" cy="68841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A45F8F1-C9A7-42B6-BB1A-41627145F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-26190"/>
            <a:ext cx="1091952" cy="6884190"/>
          </a:xfrm>
          <a:prstGeom prst="rect">
            <a:avLst/>
          </a:prstGeom>
          <a:solidFill>
            <a:srgbClr val="00567D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8A6"/>
              </a:solidFill>
            </a:endParaRPr>
          </a:p>
        </p:txBody>
      </p:sp>
      <p:sp>
        <p:nvSpPr>
          <p:cNvPr id="3" name="Slide Number Placeholder 2" descr="Slide number">
            <a:extLst>
              <a:ext uri="{FF2B5EF4-FFF2-40B4-BE49-F238E27FC236}">
                <a16:creationId xmlns:a16="http://schemas.microsoft.com/office/drawing/2014/main" id="{CD162E49-089D-F5CF-329B-2911DB4F1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2" name="Footer Placeholder 1" descr="workbook page number">
            <a:extLst>
              <a:ext uri="{FF2B5EF4-FFF2-40B4-BE49-F238E27FC236}">
                <a16:creationId xmlns:a16="http://schemas.microsoft.com/office/drawing/2014/main" id="{12434323-FDA3-184C-2491-49C66DBF6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Workbook Page #25</a:t>
            </a:r>
          </a:p>
        </p:txBody>
      </p:sp>
      <p:sp>
        <p:nvSpPr>
          <p:cNvPr id="9" name="Title 8" descr="Slide Title">
            <a:extLst>
              <a:ext uri="{FF2B5EF4-FFF2-40B4-BE49-F238E27FC236}">
                <a16:creationId xmlns:a16="http://schemas.microsoft.com/office/drawing/2014/main" id="{77D61C59-AA2E-4B41-9E1C-C1AF1DC6616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855356" y="2659363"/>
            <a:ext cx="4074677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Knowledge Check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hlinkClick r:id="rId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567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F49E48-4AF7-402C-2B6F-7B664E98F1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23" y="218087"/>
            <a:ext cx="986814" cy="546635"/>
          </a:xfrm>
          <a:prstGeom prst="rect">
            <a:avLst/>
          </a:prstGeom>
        </p:spPr>
      </p:pic>
      <p:pic>
        <p:nvPicPr>
          <p:cNvPr id="8" name="Picture 7" descr="Image of the five quiz questions located on page 25 of the student workbook.">
            <a:extLst>
              <a:ext uri="{FF2B5EF4-FFF2-40B4-BE49-F238E27FC236}">
                <a16:creationId xmlns:a16="http://schemas.microsoft.com/office/drawing/2014/main" id="{BAF884BD-EF7D-2A90-5104-440A8D2373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9061" y="67734"/>
            <a:ext cx="4915745" cy="637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39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D46C75C-12F0-480C-9C37-07E5A7B33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90"/>
            <a:ext cx="1091953" cy="68841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A45F8F1-C9A7-42B6-BB1A-41627145F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-26190"/>
            <a:ext cx="1091952" cy="6884190"/>
          </a:xfrm>
          <a:prstGeom prst="rect">
            <a:avLst/>
          </a:prstGeom>
          <a:solidFill>
            <a:srgbClr val="00567D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8A6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26DCF3-A656-30AC-A256-4C73ED441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3" y="218087"/>
            <a:ext cx="986814" cy="546635"/>
          </a:xfrm>
          <a:prstGeom prst="rect">
            <a:avLst/>
          </a:prstGeom>
        </p:spPr>
      </p:pic>
      <p:sp>
        <p:nvSpPr>
          <p:cNvPr id="5" name="Slide Number Placeholder 4" descr="Oregon OSHA Logo">
            <a:extLst>
              <a:ext uri="{FF2B5EF4-FFF2-40B4-BE49-F238E27FC236}">
                <a16:creationId xmlns:a16="http://schemas.microsoft.com/office/drawing/2014/main" id="{707FF94A-E70C-3A0B-9340-2BFB24612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Title 8" descr="Slide Title">
            <a:extLst>
              <a:ext uri="{FF2B5EF4-FFF2-40B4-BE49-F238E27FC236}">
                <a16:creationId xmlns:a16="http://schemas.microsoft.com/office/drawing/2014/main" id="{77D61C59-AA2E-4B41-9E1C-C1AF1DC6616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13323" y="491405"/>
            <a:ext cx="10482730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Contact us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hlinkClick r:id="rId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567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5541AA-0630-4F60-A448-A1DAF1974BFA}"/>
              </a:ext>
            </a:extLst>
          </p:cNvPr>
          <p:cNvSpPr txBox="1"/>
          <p:nvPr/>
        </p:nvSpPr>
        <p:spPr>
          <a:xfrm>
            <a:off x="1513323" y="1814844"/>
            <a:ext cx="5323706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567D"/>
                </a:solidFill>
              </a:rPr>
              <a:t>Field Offices</a:t>
            </a:r>
            <a:r>
              <a:rPr lang="en-US" sz="3000" dirty="0">
                <a:solidFill>
                  <a:srgbClr val="00567D"/>
                </a:solidFill>
              </a:rPr>
              <a:t>:</a:t>
            </a:r>
          </a:p>
          <a:p>
            <a:r>
              <a:rPr lang="en-US" sz="3000" dirty="0">
                <a:solidFill>
                  <a:srgbClr val="00567D"/>
                </a:solidFill>
              </a:rPr>
              <a:t>Portland		503-229-6193</a:t>
            </a:r>
          </a:p>
          <a:p>
            <a:r>
              <a:rPr lang="en-US" sz="3000" dirty="0">
                <a:solidFill>
                  <a:srgbClr val="00567D"/>
                </a:solidFill>
              </a:rPr>
              <a:t>Salem		503-373-7819</a:t>
            </a:r>
          </a:p>
          <a:p>
            <a:r>
              <a:rPr lang="en-US" sz="3000" dirty="0">
                <a:solidFill>
                  <a:srgbClr val="00567D"/>
                </a:solidFill>
              </a:rPr>
              <a:t>Eugene		541-686-7913</a:t>
            </a:r>
          </a:p>
          <a:p>
            <a:r>
              <a:rPr lang="en-US" sz="3000" dirty="0">
                <a:solidFill>
                  <a:srgbClr val="00567D"/>
                </a:solidFill>
              </a:rPr>
              <a:t>Medford		541-776-6016</a:t>
            </a:r>
          </a:p>
          <a:p>
            <a:r>
              <a:rPr lang="en-US" sz="3000" dirty="0">
                <a:solidFill>
                  <a:srgbClr val="00567D"/>
                </a:solidFill>
              </a:rPr>
              <a:t>Bend			541-388-6068</a:t>
            </a:r>
          </a:p>
          <a:p>
            <a:r>
              <a:rPr lang="en-US" sz="3000" dirty="0">
                <a:solidFill>
                  <a:srgbClr val="00567D"/>
                </a:solidFill>
              </a:rPr>
              <a:t>Pendleton 		541-276-2353</a:t>
            </a:r>
          </a:p>
          <a:p>
            <a:endParaRPr lang="en-US" sz="3000" dirty="0">
              <a:solidFill>
                <a:srgbClr val="00567D"/>
              </a:solidFill>
            </a:endParaRPr>
          </a:p>
          <a:p>
            <a:r>
              <a:rPr lang="en-US" sz="3000" dirty="0">
                <a:solidFill>
                  <a:srgbClr val="00567D"/>
                </a:solidFill>
              </a:rPr>
              <a:t> </a:t>
            </a:r>
          </a:p>
          <a:p>
            <a:endParaRPr lang="en-US" sz="3200" dirty="0">
              <a:solidFill>
                <a:srgbClr val="00567D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1C5FED-C294-3489-0A20-E384144B5908}"/>
              </a:ext>
            </a:extLst>
          </p:cNvPr>
          <p:cNvSpPr txBox="1"/>
          <p:nvPr/>
        </p:nvSpPr>
        <p:spPr>
          <a:xfrm>
            <a:off x="7258399" y="2336299"/>
            <a:ext cx="45952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567D"/>
                </a:solidFill>
              </a:rPr>
              <a:t>Salem Central</a:t>
            </a:r>
            <a:endParaRPr lang="en-US" sz="3000" dirty="0">
              <a:solidFill>
                <a:srgbClr val="00567D"/>
              </a:solidFill>
            </a:endParaRPr>
          </a:p>
          <a:p>
            <a:r>
              <a:rPr lang="en-US" sz="3000" dirty="0">
                <a:solidFill>
                  <a:srgbClr val="00567D"/>
                </a:solidFill>
              </a:rPr>
              <a:t>Toll Free English:	</a:t>
            </a:r>
          </a:p>
          <a:p>
            <a:r>
              <a:rPr lang="en-US" sz="3000" dirty="0">
                <a:solidFill>
                  <a:srgbClr val="00567D"/>
                </a:solidFill>
              </a:rPr>
              <a:t>800-922-2689</a:t>
            </a:r>
          </a:p>
          <a:p>
            <a:endParaRPr lang="en-US" sz="3000" dirty="0">
              <a:solidFill>
                <a:srgbClr val="00567D"/>
              </a:solidFill>
            </a:endParaRPr>
          </a:p>
          <a:p>
            <a:r>
              <a:rPr lang="en-US" sz="3000" dirty="0">
                <a:solidFill>
                  <a:srgbClr val="00567D"/>
                </a:solidFill>
              </a:rPr>
              <a:t>Toll Free Spanish:	</a:t>
            </a:r>
          </a:p>
          <a:p>
            <a:r>
              <a:rPr lang="en-US" sz="3000" dirty="0">
                <a:solidFill>
                  <a:srgbClr val="00567D"/>
                </a:solidFill>
              </a:rPr>
              <a:t>800-843-8086</a:t>
            </a:r>
            <a:endParaRPr lang="en-US" sz="3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E1EA25-9DC0-5B91-77A7-FCD6406F22E9}"/>
              </a:ext>
            </a:extLst>
          </p:cNvPr>
          <p:cNvSpPr txBox="1"/>
          <p:nvPr/>
        </p:nvSpPr>
        <p:spPr>
          <a:xfrm>
            <a:off x="1174660" y="5535598"/>
            <a:ext cx="4921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567D"/>
                </a:solidFill>
              </a:rPr>
              <a:t>Website</a:t>
            </a:r>
            <a:r>
              <a:rPr lang="en-US" sz="3000" dirty="0">
                <a:solidFill>
                  <a:srgbClr val="00567D"/>
                </a:solidFill>
              </a:rPr>
              <a:t>: </a:t>
            </a:r>
            <a:r>
              <a:rPr lang="en-US" sz="3000" u="sng" dirty="0">
                <a:solidFill>
                  <a:srgbClr val="00567D"/>
                </a:solidFill>
                <a:hlinkClick r:id="rId5" tooltip="link to oregon osha websit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osha.oregon.gov</a:t>
            </a:r>
            <a:endParaRPr lang="en-US" sz="3000" dirty="0">
              <a:solidFill>
                <a:srgbClr val="00567D"/>
              </a:solidFill>
              <a:hlinkClick r:id="rId4"/>
            </a:endParaRPr>
          </a:p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CB2F0F4-98D8-843B-C4D1-E3D361467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912528" y="2231472"/>
            <a:ext cx="0" cy="2811685"/>
          </a:xfrm>
          <a:prstGeom prst="line">
            <a:avLst/>
          </a:prstGeom>
          <a:ln>
            <a:solidFill>
              <a:srgbClr val="0056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34018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892CF-506A-E680-533E-FE27F69A3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87167A1-06D9-054D-5500-78280B7ED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90"/>
            <a:ext cx="1091953" cy="68841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92F58F7-D9BD-82F5-F3D7-CCC3439D1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-26190"/>
            <a:ext cx="1091952" cy="6884190"/>
          </a:xfrm>
          <a:prstGeom prst="rect">
            <a:avLst/>
          </a:prstGeom>
          <a:solidFill>
            <a:srgbClr val="00567D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8A6"/>
              </a:solidFill>
            </a:endParaRPr>
          </a:p>
        </p:txBody>
      </p:sp>
      <p:sp>
        <p:nvSpPr>
          <p:cNvPr id="3" name="Slide Number Placeholder 2" descr="Slide number">
            <a:extLst>
              <a:ext uri="{FF2B5EF4-FFF2-40B4-BE49-F238E27FC236}">
                <a16:creationId xmlns:a16="http://schemas.microsoft.com/office/drawing/2014/main" id="{72C9A4AF-8A3F-7EBC-492E-064056762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9" name="Title 8" descr="Slide Title">
            <a:extLst>
              <a:ext uri="{FF2B5EF4-FFF2-40B4-BE49-F238E27FC236}">
                <a16:creationId xmlns:a16="http://schemas.microsoft.com/office/drawing/2014/main" id="{B20C8207-0FEB-7FCD-A31E-418F0B4C0E3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13323" y="491405"/>
            <a:ext cx="10482730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Videos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hlinkClick r:id="rId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567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BABD63-76C9-A64E-B43C-4BF419C22004}"/>
              </a:ext>
            </a:extLst>
          </p:cNvPr>
          <p:cNvSpPr txBox="1"/>
          <p:nvPr/>
        </p:nvSpPr>
        <p:spPr>
          <a:xfrm>
            <a:off x="1385421" y="1542767"/>
            <a:ext cx="10482729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00" dirty="0">
              <a:solidFill>
                <a:srgbClr val="00567D"/>
              </a:solidFill>
            </a:endParaRPr>
          </a:p>
          <a:p>
            <a:pPr marL="457200" indent="-457200">
              <a:buClr>
                <a:srgbClr val="00567D"/>
              </a:buClr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567D"/>
                </a:solidFill>
                <a:hlinkClick r:id="rId4" tooltip="Link to overview of J H A vide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Oregon OSHA - Overview of JHA</a:t>
            </a:r>
            <a:endParaRPr lang="en-US" sz="3000" dirty="0">
              <a:solidFill>
                <a:srgbClr val="00567D"/>
              </a:solidFill>
            </a:endParaRPr>
          </a:p>
          <a:p>
            <a:pPr marL="457200" indent="-457200">
              <a:buClr>
                <a:srgbClr val="00567D"/>
              </a:buClr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567D"/>
                </a:solidFill>
                <a:hlinkClick r:id="rId5" tooltip="Link to writing a job procedure vide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Oregon OSHA – Writing a Job Procedure</a:t>
            </a:r>
            <a:endParaRPr lang="en-US" sz="3000" dirty="0">
              <a:solidFill>
                <a:srgbClr val="00567D"/>
              </a:solidFill>
            </a:endParaRPr>
          </a:p>
          <a:p>
            <a:pPr marL="457200" indent="-457200">
              <a:buClr>
                <a:srgbClr val="00567D"/>
              </a:buClr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567D"/>
                </a:solidFill>
                <a:hlinkClick r:id="rId6" tooltip="Link to job steps and tasks vide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Oregon OSHA - Job Steps and Tasks</a:t>
            </a:r>
            <a:endParaRPr lang="en-US" sz="3000" dirty="0">
              <a:solidFill>
                <a:srgbClr val="00567D"/>
              </a:solidFill>
            </a:endParaRPr>
          </a:p>
          <a:p>
            <a:pPr marL="457200" indent="-457200">
              <a:buClr>
                <a:srgbClr val="00567D"/>
              </a:buClr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567D"/>
                </a:solidFill>
                <a:hlinkClick r:id="rId7" tooltip="link to identifying hazards vide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Oregon OSHA -  Identifying Hazards</a:t>
            </a:r>
            <a:endParaRPr lang="en-US" sz="3000" dirty="0">
              <a:solidFill>
                <a:srgbClr val="00567D"/>
              </a:solidFill>
            </a:endParaRPr>
          </a:p>
          <a:p>
            <a:pPr marL="457200" indent="-457200">
              <a:buClr>
                <a:srgbClr val="00567D"/>
              </a:buClr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567D"/>
                </a:solidFill>
                <a:hlinkClick r:id="rId8" tooltip="link to hierarchy of controls vide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Oregon OSHA – Hierarchy of Controls</a:t>
            </a:r>
            <a:endParaRPr lang="en-US" sz="3000" dirty="0">
              <a:solidFill>
                <a:srgbClr val="00567D"/>
              </a:solidFill>
            </a:endParaRPr>
          </a:p>
          <a:p>
            <a:pPr marL="457200" indent="-457200">
              <a:buClr>
                <a:srgbClr val="00567D"/>
              </a:buClr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567D"/>
                </a:solidFill>
                <a:hlinkClick r:id="rId9" tooltip="link to Planning a Safety Inspection vide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Oregon OSHA – Planning a Safety Inspection</a:t>
            </a:r>
            <a:endParaRPr lang="en-US" sz="3000" dirty="0">
              <a:solidFill>
                <a:srgbClr val="00567D"/>
              </a:solidFill>
            </a:endParaRPr>
          </a:p>
          <a:p>
            <a:pPr marL="457200" indent="-457200">
              <a:buClr>
                <a:srgbClr val="00567D"/>
              </a:buClr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567D"/>
                </a:solidFill>
                <a:hlinkClick r:id="rId10" tooltip="link to a Safety Inspection vide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Oregon OSHA – Safety Inspection</a:t>
            </a:r>
            <a:endParaRPr lang="en-US" sz="3000" dirty="0">
              <a:solidFill>
                <a:srgbClr val="00567D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00567D"/>
              </a:solidFill>
            </a:endParaRPr>
          </a:p>
          <a:p>
            <a:r>
              <a:rPr lang="en-US" sz="3000" dirty="0">
                <a:solidFill>
                  <a:srgbClr val="00567D"/>
                </a:solidFill>
              </a:rPr>
              <a:t> </a:t>
            </a:r>
          </a:p>
          <a:p>
            <a:endParaRPr lang="en-US" sz="3200" dirty="0">
              <a:solidFill>
                <a:srgbClr val="00567D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7AF558-FE5F-22AC-D092-9266D2FEB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323" y="218087"/>
            <a:ext cx="986814" cy="54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633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50B8FE-DFC4-31D3-20F0-6392358B3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09A5178-79FB-7D2C-036A-7AAEE32C7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90"/>
            <a:ext cx="1091953" cy="68841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A2D887E-C083-60CE-0BED-F5DB8FFE7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-26190"/>
            <a:ext cx="1091952" cy="6884190"/>
          </a:xfrm>
          <a:prstGeom prst="rect">
            <a:avLst/>
          </a:prstGeom>
          <a:solidFill>
            <a:srgbClr val="00567D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8A6"/>
              </a:solidFill>
            </a:endParaRPr>
          </a:p>
        </p:txBody>
      </p:sp>
      <p:sp>
        <p:nvSpPr>
          <p:cNvPr id="3" name="Slide Number Placeholder 2" descr="Slide number">
            <a:extLst>
              <a:ext uri="{FF2B5EF4-FFF2-40B4-BE49-F238E27FC236}">
                <a16:creationId xmlns:a16="http://schemas.microsoft.com/office/drawing/2014/main" id="{6B4E77AF-F2E9-2FE4-4511-F320E9A95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9" name="Title 8" descr="Slide Title">
            <a:extLst>
              <a:ext uri="{FF2B5EF4-FFF2-40B4-BE49-F238E27FC236}">
                <a16:creationId xmlns:a16="http://schemas.microsoft.com/office/drawing/2014/main" id="{39445D26-E710-E8A3-A453-DAEB5B58CAD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13323" y="491405"/>
            <a:ext cx="10482730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Additional Educational Resources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hlinkClick r:id="rId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567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94AAB5-B7B1-197D-1AA8-EF7F315B8C78}"/>
              </a:ext>
            </a:extLst>
          </p:cNvPr>
          <p:cNvSpPr txBox="1"/>
          <p:nvPr/>
        </p:nvSpPr>
        <p:spPr>
          <a:xfrm>
            <a:off x="1513322" y="1814844"/>
            <a:ext cx="1048272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00" dirty="0">
              <a:solidFill>
                <a:srgbClr val="00567D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567D"/>
                </a:solidFill>
                <a:hlinkClick r:id="rId4" tooltip="Link to Oregon OSHA YouTube Channe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Oregon OSHA’s YouTube Channel</a:t>
            </a:r>
            <a:endParaRPr lang="en-US" sz="3000" dirty="0">
              <a:solidFill>
                <a:srgbClr val="00567D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567D"/>
                </a:solidFill>
                <a:hlinkClick r:id="rId5" tooltip="Link to the J H A  A to Z topic index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A-Z Topic Index </a:t>
            </a:r>
            <a:endParaRPr lang="en-US" sz="3000" dirty="0">
              <a:solidFill>
                <a:srgbClr val="00567D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567D"/>
                </a:solidFill>
                <a:hlinkClick r:id="rId6" tooltip="Link to Oregon OSHA Online Training Cours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Oregon OSHA Online Training Courses</a:t>
            </a:r>
            <a:endParaRPr lang="en-US" sz="3000" dirty="0">
              <a:solidFill>
                <a:srgbClr val="00567D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567D"/>
                </a:solidFill>
                <a:hlinkClick r:id="rId7" tooltip="Link to PESO meaning English and Spanish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PESO – English to Español</a:t>
            </a:r>
            <a:endParaRPr lang="en-US" sz="3000" dirty="0">
              <a:solidFill>
                <a:srgbClr val="00567D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567D"/>
                </a:solidFill>
                <a:hlinkClick r:id="rId8" tooltip="Link to Other Safety and Health Training Resourc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Other Safety and Health Training Resources</a:t>
            </a:r>
            <a:endParaRPr lang="en-US" sz="3000" dirty="0">
              <a:solidFill>
                <a:srgbClr val="00567D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00567D"/>
              </a:solidFill>
            </a:endParaRPr>
          </a:p>
          <a:p>
            <a:r>
              <a:rPr lang="en-US" sz="3000" dirty="0">
                <a:solidFill>
                  <a:srgbClr val="00567D"/>
                </a:solidFill>
              </a:rPr>
              <a:t> </a:t>
            </a:r>
          </a:p>
          <a:p>
            <a:endParaRPr lang="en-US" sz="3200" dirty="0">
              <a:solidFill>
                <a:srgbClr val="00567D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00BCFA-58A2-7818-D56C-F2EED133B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23" y="218087"/>
            <a:ext cx="986814" cy="54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999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D46C75C-12F0-480C-9C37-07E5A7B33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90"/>
            <a:ext cx="1091953" cy="68841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A45F8F1-C9A7-42B6-BB1A-41627145F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-26190"/>
            <a:ext cx="1091952" cy="6884190"/>
          </a:xfrm>
          <a:prstGeom prst="rect">
            <a:avLst/>
          </a:prstGeom>
          <a:solidFill>
            <a:srgbClr val="00567D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8A6"/>
              </a:solidFill>
            </a:endParaRPr>
          </a:p>
        </p:txBody>
      </p:sp>
      <p:sp>
        <p:nvSpPr>
          <p:cNvPr id="3" name="Slide Number Placeholder 2" descr="slide number">
            <a:extLst>
              <a:ext uri="{FF2B5EF4-FFF2-40B4-BE49-F238E27FC236}">
                <a16:creationId xmlns:a16="http://schemas.microsoft.com/office/drawing/2014/main" id="{8FDF5C75-9904-D964-9581-F2F80EE5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2" name="Footer Placeholder 1" descr="workbook page number">
            <a:extLst>
              <a:ext uri="{FF2B5EF4-FFF2-40B4-BE49-F238E27FC236}">
                <a16:creationId xmlns:a16="http://schemas.microsoft.com/office/drawing/2014/main" id="{3E687917-C857-1DD1-768D-93C938FA3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Workbook Page #31</a:t>
            </a:r>
          </a:p>
        </p:txBody>
      </p:sp>
      <p:sp>
        <p:nvSpPr>
          <p:cNvPr id="9" name="Title 8" descr="Slide title">
            <a:extLst>
              <a:ext uri="{FF2B5EF4-FFF2-40B4-BE49-F238E27FC236}">
                <a16:creationId xmlns:a16="http://schemas.microsoft.com/office/drawing/2014/main" id="{77D61C59-AA2E-4B41-9E1C-C1AF1DC6616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13323" y="415203"/>
            <a:ext cx="10482730" cy="12003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Need more information? Call your nearest Oregon OSHA Office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837C52-2DE8-BC4D-0CD8-10BCD76F1731}"/>
              </a:ext>
            </a:extLst>
          </p:cNvPr>
          <p:cNvSpPr txBox="1"/>
          <p:nvPr/>
        </p:nvSpPr>
        <p:spPr>
          <a:xfrm>
            <a:off x="1314958" y="1635034"/>
            <a:ext cx="3118843" cy="2554545"/>
          </a:xfrm>
          <a:prstGeom prst="rect">
            <a:avLst/>
          </a:prstGeom>
          <a:noFill/>
          <a:ln w="19050">
            <a:solidFill>
              <a:srgbClr val="00567D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567D"/>
                </a:solidFill>
              </a:rPr>
              <a:t>Salem Central Office</a:t>
            </a:r>
          </a:p>
          <a:p>
            <a:r>
              <a:rPr lang="en-US" sz="2000" dirty="0">
                <a:solidFill>
                  <a:srgbClr val="00567D"/>
                </a:solidFill>
              </a:rPr>
              <a:t>350 Winter St. NE</a:t>
            </a:r>
          </a:p>
          <a:p>
            <a:r>
              <a:rPr lang="en-US" sz="2000" dirty="0">
                <a:solidFill>
                  <a:srgbClr val="00567D"/>
                </a:solidFill>
              </a:rPr>
              <a:t>Salem, OR 97301-3882</a:t>
            </a:r>
          </a:p>
          <a:p>
            <a:r>
              <a:rPr lang="en-US" sz="2000" b="1" dirty="0">
                <a:solidFill>
                  <a:srgbClr val="00567D"/>
                </a:solidFill>
              </a:rPr>
              <a:t>Phone</a:t>
            </a:r>
            <a:r>
              <a:rPr lang="en-US" sz="2000" dirty="0">
                <a:solidFill>
                  <a:srgbClr val="00567D"/>
                </a:solidFill>
              </a:rPr>
              <a:t>: 503-378-3272</a:t>
            </a:r>
          </a:p>
          <a:p>
            <a:r>
              <a:rPr lang="en-US" sz="2000" b="1" dirty="0">
                <a:solidFill>
                  <a:srgbClr val="00567D"/>
                </a:solidFill>
              </a:rPr>
              <a:t>Toll-Free</a:t>
            </a:r>
            <a:r>
              <a:rPr lang="en-US" sz="2000" dirty="0">
                <a:solidFill>
                  <a:srgbClr val="00567D"/>
                </a:solidFill>
              </a:rPr>
              <a:t>: 800-922-2689</a:t>
            </a:r>
          </a:p>
          <a:p>
            <a:r>
              <a:rPr lang="en-US" sz="2000" b="1" dirty="0">
                <a:solidFill>
                  <a:srgbClr val="00567D"/>
                </a:solidFill>
              </a:rPr>
              <a:t>Fax</a:t>
            </a:r>
            <a:r>
              <a:rPr lang="en-US" sz="2000" dirty="0">
                <a:solidFill>
                  <a:srgbClr val="00567D"/>
                </a:solidFill>
              </a:rPr>
              <a:t>: 503-947-7461</a:t>
            </a:r>
          </a:p>
          <a:p>
            <a:r>
              <a:rPr lang="en-US" sz="2000" b="1" dirty="0">
                <a:solidFill>
                  <a:srgbClr val="00567D"/>
                </a:solidFill>
              </a:rPr>
              <a:t>en</a:t>
            </a:r>
            <a:r>
              <a:rPr lang="en-US" sz="2000" dirty="0">
                <a:solidFill>
                  <a:srgbClr val="00567D"/>
                </a:solidFill>
              </a:rPr>
              <a:t> </a:t>
            </a:r>
            <a:r>
              <a:rPr lang="en-US" sz="2000" b="1" dirty="0">
                <a:solidFill>
                  <a:srgbClr val="00567D"/>
                </a:solidFill>
              </a:rPr>
              <a:t>Español</a:t>
            </a:r>
            <a:r>
              <a:rPr lang="en-US" sz="2000" dirty="0">
                <a:solidFill>
                  <a:srgbClr val="00567D"/>
                </a:solidFill>
              </a:rPr>
              <a:t>: 800-843-8086</a:t>
            </a:r>
          </a:p>
          <a:p>
            <a:r>
              <a:rPr lang="en-US" sz="2000" b="1" dirty="0">
                <a:solidFill>
                  <a:srgbClr val="00567D"/>
                </a:solidFill>
              </a:rPr>
              <a:t>Website</a:t>
            </a:r>
            <a:r>
              <a:rPr lang="en-US" sz="2000" dirty="0">
                <a:solidFill>
                  <a:srgbClr val="00567D"/>
                </a:solidFill>
              </a:rPr>
              <a:t>: osha.oregon.gov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0169B1-CDAE-9AC7-0060-AA7A630F11B3}"/>
              </a:ext>
            </a:extLst>
          </p:cNvPr>
          <p:cNvSpPr txBox="1"/>
          <p:nvPr/>
        </p:nvSpPr>
        <p:spPr>
          <a:xfrm>
            <a:off x="1233477" y="4329217"/>
            <a:ext cx="4076324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567D"/>
                </a:solidFill>
              </a:rPr>
              <a:t>Bend</a:t>
            </a:r>
          </a:p>
          <a:p>
            <a:r>
              <a:rPr lang="en-US" sz="2000" dirty="0">
                <a:solidFill>
                  <a:srgbClr val="00567D"/>
                </a:solidFill>
              </a:rPr>
              <a:t>Red Oaks Square</a:t>
            </a:r>
          </a:p>
          <a:p>
            <a:r>
              <a:rPr lang="en-US" sz="2000" dirty="0">
                <a:solidFill>
                  <a:srgbClr val="00567D"/>
                </a:solidFill>
              </a:rPr>
              <a:t>1230 NE Third St., Suite A-115</a:t>
            </a:r>
          </a:p>
          <a:p>
            <a:r>
              <a:rPr lang="en-US" sz="2000" dirty="0">
                <a:solidFill>
                  <a:srgbClr val="00567D"/>
                </a:solidFill>
              </a:rPr>
              <a:t>Bend, OR 97701-4374</a:t>
            </a:r>
          </a:p>
          <a:p>
            <a:r>
              <a:rPr lang="en-US" sz="2000" dirty="0">
                <a:solidFill>
                  <a:srgbClr val="00567D"/>
                </a:solidFill>
              </a:rPr>
              <a:t>541-388-6066</a:t>
            </a:r>
          </a:p>
          <a:p>
            <a:r>
              <a:rPr lang="en-US" sz="2000" i="1" dirty="0">
                <a:solidFill>
                  <a:srgbClr val="00567D"/>
                </a:solidFill>
              </a:rPr>
              <a:t>Consultation</a:t>
            </a:r>
            <a:r>
              <a:rPr lang="en-US" sz="2000" dirty="0">
                <a:solidFill>
                  <a:srgbClr val="00567D"/>
                </a:solidFill>
              </a:rPr>
              <a:t>: 541-388-6068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862512-049A-7093-D6AC-CFF331B957F0}"/>
              </a:ext>
            </a:extLst>
          </p:cNvPr>
          <p:cNvSpPr txBox="1"/>
          <p:nvPr/>
        </p:nvSpPr>
        <p:spPr>
          <a:xfrm>
            <a:off x="4754633" y="1643025"/>
            <a:ext cx="4076324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567D"/>
                </a:solidFill>
              </a:rPr>
              <a:t>Eugene</a:t>
            </a:r>
          </a:p>
          <a:p>
            <a:r>
              <a:rPr lang="en-US" sz="2000" dirty="0">
                <a:solidFill>
                  <a:srgbClr val="00567D"/>
                </a:solidFill>
              </a:rPr>
              <a:t>1500 Valley River Drive, Suite 150</a:t>
            </a:r>
          </a:p>
          <a:p>
            <a:r>
              <a:rPr lang="en-US" sz="2000" dirty="0">
                <a:solidFill>
                  <a:srgbClr val="00567D"/>
                </a:solidFill>
              </a:rPr>
              <a:t>Eugene, OR 97401-4643</a:t>
            </a:r>
          </a:p>
          <a:p>
            <a:r>
              <a:rPr lang="en-US" sz="2000" dirty="0">
                <a:solidFill>
                  <a:srgbClr val="00567D"/>
                </a:solidFill>
              </a:rPr>
              <a:t>541-686-7562</a:t>
            </a:r>
          </a:p>
          <a:p>
            <a:r>
              <a:rPr lang="en-US" sz="2000" i="1" dirty="0">
                <a:solidFill>
                  <a:srgbClr val="00567D"/>
                </a:solidFill>
              </a:rPr>
              <a:t>Consultation</a:t>
            </a:r>
            <a:r>
              <a:rPr lang="en-US" sz="2000" dirty="0">
                <a:solidFill>
                  <a:srgbClr val="00567D"/>
                </a:solidFill>
              </a:rPr>
              <a:t>: 541-686-7913</a:t>
            </a:r>
          </a:p>
          <a:p>
            <a:endParaRPr lang="en-US" sz="1500" dirty="0">
              <a:solidFill>
                <a:srgbClr val="00567D"/>
              </a:solidFill>
            </a:endParaRPr>
          </a:p>
          <a:p>
            <a:r>
              <a:rPr lang="en-US" sz="2000" b="1" dirty="0">
                <a:solidFill>
                  <a:srgbClr val="00567D"/>
                </a:solidFill>
              </a:rPr>
              <a:t>Medford</a:t>
            </a:r>
          </a:p>
          <a:p>
            <a:r>
              <a:rPr lang="en-US" sz="2000" dirty="0">
                <a:solidFill>
                  <a:srgbClr val="00567D"/>
                </a:solidFill>
              </a:rPr>
              <a:t>1840 Barnett Road, Suite D</a:t>
            </a:r>
          </a:p>
          <a:p>
            <a:r>
              <a:rPr lang="en-US" sz="2000" dirty="0">
                <a:solidFill>
                  <a:srgbClr val="00567D"/>
                </a:solidFill>
              </a:rPr>
              <a:t>Medford, OR 97504-8293</a:t>
            </a:r>
          </a:p>
          <a:p>
            <a:r>
              <a:rPr lang="en-US" sz="2000" dirty="0">
                <a:solidFill>
                  <a:srgbClr val="00567D"/>
                </a:solidFill>
              </a:rPr>
              <a:t>541-776-6030</a:t>
            </a:r>
          </a:p>
          <a:p>
            <a:r>
              <a:rPr lang="en-US" sz="2000" i="1" dirty="0">
                <a:solidFill>
                  <a:srgbClr val="00567D"/>
                </a:solidFill>
              </a:rPr>
              <a:t>Consultation</a:t>
            </a:r>
            <a:r>
              <a:rPr lang="en-US" sz="2000" dirty="0">
                <a:solidFill>
                  <a:srgbClr val="00567D"/>
                </a:solidFill>
              </a:rPr>
              <a:t>: 541-776-6016</a:t>
            </a:r>
          </a:p>
          <a:p>
            <a:endParaRPr lang="en-US" sz="1500" dirty="0">
              <a:solidFill>
                <a:srgbClr val="00567D"/>
              </a:solidFill>
            </a:endParaRPr>
          </a:p>
          <a:p>
            <a:r>
              <a:rPr lang="en-US" sz="2000" b="1" dirty="0">
                <a:solidFill>
                  <a:srgbClr val="00567D"/>
                </a:solidFill>
              </a:rPr>
              <a:t>Pendleton</a:t>
            </a:r>
          </a:p>
          <a:p>
            <a:r>
              <a:rPr lang="en-US" sz="2000" dirty="0">
                <a:solidFill>
                  <a:srgbClr val="00567D"/>
                </a:solidFill>
              </a:rPr>
              <a:t>200 SE Hailey Ave.</a:t>
            </a:r>
          </a:p>
          <a:p>
            <a:r>
              <a:rPr lang="en-US" sz="2000" dirty="0">
                <a:solidFill>
                  <a:srgbClr val="00567D"/>
                </a:solidFill>
              </a:rPr>
              <a:t>Pendleton, OR 97801-3072</a:t>
            </a:r>
          </a:p>
          <a:p>
            <a:r>
              <a:rPr lang="en-US" sz="2000" dirty="0">
                <a:solidFill>
                  <a:srgbClr val="00567D"/>
                </a:solidFill>
              </a:rPr>
              <a:t>541-276-9175</a:t>
            </a:r>
          </a:p>
          <a:p>
            <a:r>
              <a:rPr lang="en-US" sz="2000" i="1" dirty="0">
                <a:solidFill>
                  <a:srgbClr val="00567D"/>
                </a:solidFill>
              </a:rPr>
              <a:t>Consultation</a:t>
            </a:r>
            <a:r>
              <a:rPr lang="en-US" sz="2000" dirty="0">
                <a:solidFill>
                  <a:srgbClr val="00567D"/>
                </a:solidFill>
              </a:rPr>
              <a:t>: 541-276-2353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9ECF88-061D-0704-D11E-9B1C36B7547D}"/>
              </a:ext>
            </a:extLst>
          </p:cNvPr>
          <p:cNvSpPr txBox="1"/>
          <p:nvPr/>
        </p:nvSpPr>
        <p:spPr>
          <a:xfrm>
            <a:off x="8651649" y="1678182"/>
            <a:ext cx="334440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567D"/>
                </a:solidFill>
              </a:rPr>
              <a:t>Portland</a:t>
            </a:r>
          </a:p>
          <a:p>
            <a:r>
              <a:rPr lang="en-US" sz="2000" dirty="0">
                <a:solidFill>
                  <a:srgbClr val="00567D"/>
                </a:solidFill>
              </a:rPr>
              <a:t>Durham Plaza</a:t>
            </a:r>
          </a:p>
          <a:p>
            <a:r>
              <a:rPr lang="en-US" sz="2000" dirty="0">
                <a:solidFill>
                  <a:srgbClr val="00567D"/>
                </a:solidFill>
              </a:rPr>
              <a:t>16760 SW Upper Boones </a:t>
            </a:r>
          </a:p>
          <a:p>
            <a:r>
              <a:rPr lang="en-US" sz="2000" dirty="0">
                <a:solidFill>
                  <a:srgbClr val="00567D"/>
                </a:solidFill>
              </a:rPr>
              <a:t>Ferry Road, Suite 200</a:t>
            </a:r>
          </a:p>
          <a:p>
            <a:r>
              <a:rPr lang="en-US" sz="2000" dirty="0">
                <a:solidFill>
                  <a:srgbClr val="00567D"/>
                </a:solidFill>
              </a:rPr>
              <a:t>Tigard, OR 97224-7696</a:t>
            </a:r>
          </a:p>
          <a:p>
            <a:r>
              <a:rPr lang="en-US" sz="2000" dirty="0">
                <a:solidFill>
                  <a:srgbClr val="00567D"/>
                </a:solidFill>
              </a:rPr>
              <a:t>503-229-5910</a:t>
            </a:r>
          </a:p>
          <a:p>
            <a:r>
              <a:rPr lang="en-US" sz="2000" i="1" dirty="0">
                <a:solidFill>
                  <a:srgbClr val="00567D"/>
                </a:solidFill>
              </a:rPr>
              <a:t>Consultation</a:t>
            </a:r>
            <a:r>
              <a:rPr lang="en-US" sz="2000" dirty="0">
                <a:solidFill>
                  <a:srgbClr val="00567D"/>
                </a:solidFill>
              </a:rPr>
              <a:t>: 503-229-6193</a:t>
            </a:r>
          </a:p>
          <a:p>
            <a:endParaRPr lang="en-US" sz="1500" dirty="0">
              <a:solidFill>
                <a:srgbClr val="00567D"/>
              </a:solidFill>
            </a:endParaRPr>
          </a:p>
          <a:p>
            <a:r>
              <a:rPr lang="en-US" sz="2000" b="1" dirty="0">
                <a:solidFill>
                  <a:srgbClr val="00567D"/>
                </a:solidFill>
              </a:rPr>
              <a:t>Salem</a:t>
            </a:r>
          </a:p>
          <a:p>
            <a:r>
              <a:rPr lang="en-US" sz="2000" dirty="0">
                <a:solidFill>
                  <a:srgbClr val="00567D"/>
                </a:solidFill>
              </a:rPr>
              <a:t>1340 Tandem Ave. NE, Suite 160</a:t>
            </a:r>
          </a:p>
          <a:p>
            <a:r>
              <a:rPr lang="en-US" sz="2000" dirty="0">
                <a:solidFill>
                  <a:srgbClr val="00567D"/>
                </a:solidFill>
              </a:rPr>
              <a:t>Salem, OR 97301-8080</a:t>
            </a:r>
          </a:p>
          <a:p>
            <a:r>
              <a:rPr lang="en-US" sz="2000" dirty="0">
                <a:solidFill>
                  <a:srgbClr val="00567D"/>
                </a:solidFill>
              </a:rPr>
              <a:t>503-378-3274</a:t>
            </a:r>
          </a:p>
          <a:p>
            <a:r>
              <a:rPr lang="en-US" sz="2000" i="1" dirty="0">
                <a:solidFill>
                  <a:srgbClr val="00567D"/>
                </a:solidFill>
              </a:rPr>
              <a:t>Consultation</a:t>
            </a:r>
            <a:r>
              <a:rPr lang="en-US" sz="2000" dirty="0">
                <a:solidFill>
                  <a:srgbClr val="00567D"/>
                </a:solidFill>
              </a:rPr>
              <a:t>: 503-373-7819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2A42F4-45AF-D683-0FC1-C75BC7F5A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3" y="218087"/>
            <a:ext cx="986814" cy="54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787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4908430"/>
          </a:xfrm>
          <a:prstGeom prst="rect">
            <a:avLst/>
          </a:prstGeom>
        </p:spPr>
      </p:pic>
      <p:sp>
        <p:nvSpPr>
          <p:cNvPr id="4" name="Rectangl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67D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4908430"/>
            <a:ext cx="12192000" cy="1949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6"/>
          <p:cNvSpPr txBox="1">
            <a:spLocks noGrp="1"/>
          </p:cNvSpPr>
          <p:nvPr>
            <p:ph type="title" idx="4294967295"/>
          </p:nvPr>
        </p:nvSpPr>
        <p:spPr>
          <a:xfrm>
            <a:off x="0" y="1362973"/>
            <a:ext cx="12191999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Thank you!</a:t>
            </a:r>
          </a:p>
        </p:txBody>
      </p:sp>
      <p:pic>
        <p:nvPicPr>
          <p:cNvPr id="6" name="Picture 5" descr="Loto">
            <a:extLst>
              <a:ext uri="{FF2B5EF4-FFF2-40B4-BE49-F238E27FC236}">
                <a16:creationId xmlns:a16="http://schemas.microsoft.com/office/drawing/2014/main" id="{636A805C-CAF7-47CC-A314-8F2FAD3C80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695" y="5185221"/>
            <a:ext cx="2514605" cy="1395987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09D93F7-4A83-40F1-40E4-C1EB81C8C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649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A45F8F1-C9A7-42B6-BB1A-41627145F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-26190"/>
            <a:ext cx="1091952" cy="6884190"/>
          </a:xfrm>
          <a:prstGeom prst="rect">
            <a:avLst/>
          </a:prstGeom>
          <a:solidFill>
            <a:srgbClr val="00567D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8A6"/>
              </a:solidFill>
            </a:endParaRPr>
          </a:p>
        </p:txBody>
      </p:sp>
      <p:sp>
        <p:nvSpPr>
          <p:cNvPr id="3" name="Slide Number Placeholder 2" descr="Slide number">
            <a:extLst>
              <a:ext uri="{FF2B5EF4-FFF2-40B4-BE49-F238E27FC236}">
                <a16:creationId xmlns:a16="http://schemas.microsoft.com/office/drawing/2014/main" id="{11DB5A8B-A28A-AF7B-B519-F4563C69B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" name="Footer Placeholder 1" descr="workbook page number">
            <a:extLst>
              <a:ext uri="{FF2B5EF4-FFF2-40B4-BE49-F238E27FC236}">
                <a16:creationId xmlns:a16="http://schemas.microsoft.com/office/drawing/2014/main" id="{9BAE8E63-6EDC-4E1C-9262-9CBA83A47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Workbook Page #4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7D61C59-AA2E-4B41-9E1C-C1AF1DC6616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275161" y="1226727"/>
            <a:ext cx="10482730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Goals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hlinkClick r:id="rId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567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5541AA-0630-4F60-A448-A1DAF1974BFA}"/>
              </a:ext>
            </a:extLst>
          </p:cNvPr>
          <p:cNvSpPr txBox="1"/>
          <p:nvPr/>
        </p:nvSpPr>
        <p:spPr>
          <a:xfrm>
            <a:off x="1513322" y="1814844"/>
            <a:ext cx="4691409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567D"/>
                </a:solidFill>
              </a:rPr>
              <a:t>Explain why JHAs are important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567D"/>
                </a:solidFill>
              </a:rPr>
              <a:t>Describe the five-step JHA procedure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567D"/>
                </a:solidFill>
              </a:rPr>
              <a:t>Conduct a JHA for a hazardous task</a:t>
            </a:r>
          </a:p>
          <a:p>
            <a:r>
              <a:rPr lang="en-US" sz="3000" dirty="0">
                <a:solidFill>
                  <a:srgbClr val="00567D"/>
                </a:solidFill>
              </a:rPr>
              <a:t> </a:t>
            </a:r>
          </a:p>
          <a:p>
            <a:endParaRPr lang="en-US" sz="3200" dirty="0">
              <a:solidFill>
                <a:srgbClr val="00567D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F4BF46-214C-E837-BBBA-685288CCAA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3" y="218087"/>
            <a:ext cx="986814" cy="5466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B8D233-86E9-E3EF-8BF5-DE17879BFD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6471" y="969646"/>
            <a:ext cx="5131420" cy="491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249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B8871-430F-4D4E-5E89-4104BB485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E35C26E-59C9-E4C4-E4D2-889E93E72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-26190"/>
            <a:ext cx="1091952" cy="6884190"/>
          </a:xfrm>
          <a:prstGeom prst="rect">
            <a:avLst/>
          </a:prstGeom>
          <a:solidFill>
            <a:srgbClr val="00567D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8A6"/>
              </a:solidFill>
            </a:endParaRPr>
          </a:p>
        </p:txBody>
      </p:sp>
      <p:sp>
        <p:nvSpPr>
          <p:cNvPr id="3" name="Slide Number Placeholder 2" descr="Slide number">
            <a:extLst>
              <a:ext uri="{FF2B5EF4-FFF2-40B4-BE49-F238E27FC236}">
                <a16:creationId xmlns:a16="http://schemas.microsoft.com/office/drawing/2014/main" id="{E627B1FD-94BD-9FA4-8922-57D3B368D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" name="Footer Placeholder 1" descr="workbook page number">
            <a:extLst>
              <a:ext uri="{FF2B5EF4-FFF2-40B4-BE49-F238E27FC236}">
                <a16:creationId xmlns:a16="http://schemas.microsoft.com/office/drawing/2014/main" id="{0A2D1582-76D9-FD03-1493-10A74E621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Workbook Page #6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5932C7C-25AC-93B3-56EF-855FFE3C5C8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217759" y="491404"/>
            <a:ext cx="4822822" cy="193899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 is a job hazard analysis (JHA)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hlinkClick r:id="rId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567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421E2C-3372-3DFF-B542-EA0785061EC7}"/>
              </a:ext>
            </a:extLst>
          </p:cNvPr>
          <p:cNvSpPr txBox="1"/>
          <p:nvPr/>
        </p:nvSpPr>
        <p:spPr>
          <a:xfrm>
            <a:off x="1217759" y="1994789"/>
            <a:ext cx="469140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>
                <a:solidFill>
                  <a:srgbClr val="00567D"/>
                </a:solidFill>
              </a:rPr>
              <a:t>The JHA is an analysis and improvement process that can literally transform workplace safety. </a:t>
            </a:r>
          </a:p>
          <a:p>
            <a:endParaRPr lang="en-US" sz="2900" dirty="0">
              <a:solidFill>
                <a:srgbClr val="00567D"/>
              </a:solidFill>
            </a:endParaRPr>
          </a:p>
          <a:p>
            <a:r>
              <a:rPr lang="en-US" sz="2900" dirty="0">
                <a:solidFill>
                  <a:srgbClr val="00567D"/>
                </a:solidFill>
              </a:rPr>
              <a:t>The JHA is a structured process that can discover the causes for the vast majority of workplace injuries and illnesses.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C3DBCA-CEEE-C621-29CA-DD49820F6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3" y="218087"/>
            <a:ext cx="986814" cy="546635"/>
          </a:xfrm>
          <a:prstGeom prst="rect">
            <a:avLst/>
          </a:prstGeo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5F918FF6-334B-CBA8-CEF9-5BD79F1CC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537" y="1574698"/>
            <a:ext cx="5662159" cy="377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148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7DACB-C01B-B505-5B0E-38BA93317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F101C48-CF55-02C3-C857-66BE92D14C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-26190"/>
            <a:ext cx="1091952" cy="6884190"/>
          </a:xfrm>
          <a:prstGeom prst="rect">
            <a:avLst/>
          </a:prstGeom>
          <a:solidFill>
            <a:srgbClr val="00567D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8A6"/>
              </a:solidFill>
            </a:endParaRPr>
          </a:p>
        </p:txBody>
      </p:sp>
      <p:sp>
        <p:nvSpPr>
          <p:cNvPr id="3" name="Slide Number Placeholder 2" descr="Slide number">
            <a:extLst>
              <a:ext uri="{FF2B5EF4-FFF2-40B4-BE49-F238E27FC236}">
                <a16:creationId xmlns:a16="http://schemas.microsoft.com/office/drawing/2014/main" id="{AA55145E-5006-1F86-8B7D-5D2FF48FC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" name="Footer Placeholder 1" descr="workbook page number">
            <a:extLst>
              <a:ext uri="{FF2B5EF4-FFF2-40B4-BE49-F238E27FC236}">
                <a16:creationId xmlns:a16="http://schemas.microsoft.com/office/drawing/2014/main" id="{D3539C78-1CBA-A19E-F576-F86D1829A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Workbook Page #6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CA29E38-3ED2-CA3C-810F-489BAE4995B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20962" y="491405"/>
            <a:ext cx="10008463" cy="193899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 the employer required to conduct a job hazard analysis?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hlinkClick r:id="rId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567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738342-6B56-8780-1AE2-702EE53EFBCB}"/>
              </a:ext>
            </a:extLst>
          </p:cNvPr>
          <p:cNvSpPr txBox="1"/>
          <p:nvPr/>
        </p:nvSpPr>
        <p:spPr>
          <a:xfrm>
            <a:off x="1205972" y="2253661"/>
            <a:ext cx="4582677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567D"/>
                </a:solidFill>
              </a:rPr>
              <a:t>Most Oregon OSHA standards do not specifically require the employer to conduct a JHA.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567D"/>
                </a:solidFill>
              </a:rPr>
              <a:t>Employer is required to take the necessary steps to furnish employment (jobs, tasks, procedures) that is safe and healthful.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567D"/>
                </a:solidFill>
              </a:rPr>
              <a:t>The JHA helps fulfill this requirement.</a:t>
            </a:r>
          </a:p>
          <a:p>
            <a:r>
              <a:rPr lang="en-US" sz="3000" dirty="0">
                <a:solidFill>
                  <a:srgbClr val="00567D"/>
                </a:solidFill>
              </a:rPr>
              <a:t> </a:t>
            </a:r>
          </a:p>
          <a:p>
            <a:endParaRPr lang="en-US" sz="3200" dirty="0">
              <a:solidFill>
                <a:srgbClr val="00567D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99514D-47E0-2B7E-B777-B3F0604DC0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3" y="218087"/>
            <a:ext cx="986814" cy="546635"/>
          </a:xfrm>
          <a:prstGeom prst="rect">
            <a:avLst/>
          </a:prstGeom>
        </p:spPr>
      </p:pic>
      <p:pic>
        <p:nvPicPr>
          <p:cNvPr id="7" name="Content Placeholder 5" descr="Image from the rule explaining every employer shall furnish safe place of employment.">
            <a:extLst>
              <a:ext uri="{FF2B5EF4-FFF2-40B4-BE49-F238E27FC236}">
                <a16:creationId xmlns:a16="http://schemas.microsoft.com/office/drawing/2014/main" id="{CC1D9844-640D-8F2E-A0FD-25BEBFB96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2669" y="3183720"/>
            <a:ext cx="6172200" cy="138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353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A95BF-B62C-AC2A-47B0-56DD10AB6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EE88095-6B96-46DC-8361-C832C157BA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-26190"/>
            <a:ext cx="1091952" cy="6884190"/>
          </a:xfrm>
          <a:prstGeom prst="rect">
            <a:avLst/>
          </a:prstGeom>
          <a:solidFill>
            <a:srgbClr val="00567D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8A6"/>
              </a:solidFill>
            </a:endParaRPr>
          </a:p>
        </p:txBody>
      </p:sp>
      <p:sp>
        <p:nvSpPr>
          <p:cNvPr id="3" name="Slide Number Placeholder 2" descr="Slide number">
            <a:extLst>
              <a:ext uri="{FF2B5EF4-FFF2-40B4-BE49-F238E27FC236}">
                <a16:creationId xmlns:a16="http://schemas.microsoft.com/office/drawing/2014/main" id="{518DE5FF-3636-F988-A7F2-D543AFB96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" name="Footer Placeholder 1" descr="workbook page number">
            <a:extLst>
              <a:ext uri="{FF2B5EF4-FFF2-40B4-BE49-F238E27FC236}">
                <a16:creationId xmlns:a16="http://schemas.microsoft.com/office/drawing/2014/main" id="{1457BA94-D18D-2BBD-5767-DFA3FD25A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Workbook Page #7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D9FC37D-8E2F-BEF7-6BBE-9973EC62B3D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13323" y="491405"/>
            <a:ext cx="4691408" cy="193899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Why is a job hazard analysis important?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hlinkClick r:id="rId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567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3C5758-716D-6FDD-20D1-09C1A4CE97AA}"/>
              </a:ext>
            </a:extLst>
          </p:cNvPr>
          <p:cNvSpPr txBox="1"/>
          <p:nvPr/>
        </p:nvSpPr>
        <p:spPr>
          <a:xfrm>
            <a:off x="1513322" y="1891044"/>
            <a:ext cx="4691409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>
                <a:solidFill>
                  <a:srgbClr val="00567D"/>
                </a:solidFill>
              </a:rPr>
              <a:t>Workers are injured and killed at the workplace every day in the United States.</a:t>
            </a:r>
          </a:p>
          <a:p>
            <a:endParaRPr lang="en-US" sz="1500" dirty="0">
              <a:solidFill>
                <a:srgbClr val="00567D"/>
              </a:solidFill>
            </a:endParaRPr>
          </a:p>
          <a:p>
            <a:r>
              <a:rPr lang="en-US" sz="2900" dirty="0">
                <a:solidFill>
                  <a:srgbClr val="00567D"/>
                </a:solidFill>
              </a:rPr>
              <a:t>Safety and health can add value to your business, your job, and your life. </a:t>
            </a:r>
          </a:p>
          <a:p>
            <a:endParaRPr lang="en-US" sz="1500" dirty="0">
              <a:solidFill>
                <a:srgbClr val="00567D"/>
              </a:solidFill>
            </a:endParaRPr>
          </a:p>
          <a:p>
            <a:endParaRPr lang="en-US" sz="800" dirty="0">
              <a:solidFill>
                <a:srgbClr val="00567D"/>
              </a:solidFill>
            </a:endParaRPr>
          </a:p>
          <a:p>
            <a:r>
              <a:rPr lang="en-US" sz="2900" dirty="0">
                <a:solidFill>
                  <a:srgbClr val="00567D"/>
                </a:solidFill>
              </a:rPr>
              <a:t>One of the best ways to ensure safe work procedures is to conduct a JHA.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1D69B6-4025-AA6C-55B0-07536F5DD6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3" y="218087"/>
            <a:ext cx="986814" cy="546635"/>
          </a:xfrm>
          <a:prstGeom prst="rect">
            <a:avLst/>
          </a:prstGeo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111E224B-0CAC-19C6-7F92-A297E5A8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2545" y="1814844"/>
            <a:ext cx="5253507" cy="347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970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C2A84-6CE5-19A9-FD8A-91DEC1844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28CB187-4CC1-A284-F0A2-3B6BBDF6A8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-26190"/>
            <a:ext cx="1091952" cy="6884190"/>
          </a:xfrm>
          <a:prstGeom prst="rect">
            <a:avLst/>
          </a:prstGeom>
          <a:solidFill>
            <a:srgbClr val="00567D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8A6"/>
              </a:solidFill>
            </a:endParaRPr>
          </a:p>
        </p:txBody>
      </p:sp>
      <p:sp>
        <p:nvSpPr>
          <p:cNvPr id="3" name="Slide Number Placeholder 2" descr="Slide number">
            <a:extLst>
              <a:ext uri="{FF2B5EF4-FFF2-40B4-BE49-F238E27FC236}">
                <a16:creationId xmlns:a16="http://schemas.microsoft.com/office/drawing/2014/main" id="{DB0D3AEF-0029-6E26-5AA1-D18A5A263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" name="Footer Placeholder 1" descr="workbook page number">
            <a:extLst>
              <a:ext uri="{FF2B5EF4-FFF2-40B4-BE49-F238E27FC236}">
                <a16:creationId xmlns:a16="http://schemas.microsoft.com/office/drawing/2014/main" id="{5311453F-50DA-48A3-179E-CC5E167C9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Workbook Page #7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DFA221A-C886-7E7C-9D3F-EAB21A97EC2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13323" y="764722"/>
            <a:ext cx="4691408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 is a “job”?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5EE94C-3213-9E86-3887-64369C00E8F0}"/>
              </a:ext>
            </a:extLst>
          </p:cNvPr>
          <p:cNvSpPr txBox="1"/>
          <p:nvPr/>
        </p:nvSpPr>
        <p:spPr>
          <a:xfrm>
            <a:off x="1513322" y="1814844"/>
            <a:ext cx="4691409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>
                <a:solidFill>
                  <a:srgbClr val="00567D"/>
                </a:solidFill>
              </a:rPr>
              <a:t>It's important to understand that a “job” in this procedure does not refer to the employee's job title or occupation such as forklift operator or roofer. </a:t>
            </a:r>
          </a:p>
          <a:p>
            <a:endParaRPr lang="en-US" sz="2900" dirty="0">
              <a:solidFill>
                <a:srgbClr val="00567D"/>
              </a:solidFill>
            </a:endParaRPr>
          </a:p>
          <a:p>
            <a:r>
              <a:rPr lang="en-US" sz="2900" dirty="0">
                <a:solidFill>
                  <a:srgbClr val="00567D"/>
                </a:solidFill>
              </a:rPr>
              <a:t>Actually, we’re analyzing a "task" that is composed of a series of steps.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8E3F52-A22E-A011-35B8-43EEA6D91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3" y="218087"/>
            <a:ext cx="986814" cy="546635"/>
          </a:xfrm>
          <a:prstGeom prst="rect">
            <a:avLst/>
          </a:prstGeom>
        </p:spPr>
      </p:pic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50DA14C0-13F3-DFA0-7E32-F6107071B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233" y="1975778"/>
            <a:ext cx="5474421" cy="364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559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75C18-97F5-1B4D-94D2-036D2C45C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167C176-A8DC-C885-0019-AECBEB363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-26190"/>
            <a:ext cx="1091952" cy="6884190"/>
          </a:xfrm>
          <a:prstGeom prst="rect">
            <a:avLst/>
          </a:prstGeom>
          <a:solidFill>
            <a:srgbClr val="00567D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8A6"/>
              </a:solidFill>
            </a:endParaRPr>
          </a:p>
        </p:txBody>
      </p:sp>
      <p:sp>
        <p:nvSpPr>
          <p:cNvPr id="3" name="Slide Number Placeholder 2" descr="Slide number">
            <a:extLst>
              <a:ext uri="{FF2B5EF4-FFF2-40B4-BE49-F238E27FC236}">
                <a16:creationId xmlns:a16="http://schemas.microsoft.com/office/drawing/2014/main" id="{B0E98743-C53C-A3CB-4508-7DB9A6B14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" name="Footer Placeholder 1" descr="workbook page number">
            <a:extLst>
              <a:ext uri="{FF2B5EF4-FFF2-40B4-BE49-F238E27FC236}">
                <a16:creationId xmlns:a16="http://schemas.microsoft.com/office/drawing/2014/main" id="{36A4A0CC-662C-0FEE-36ED-6939AD224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Workbook Page #8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56A23CB-E1D3-AE8A-17DB-CA5C818EAA8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13323" y="491405"/>
            <a:ext cx="4691408" cy="178510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Conducting the JHA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3500" i="1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Step 1 - Prepare to conduct the JHA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AD1A18-16DC-9CC9-5518-C74E8722AF1E}"/>
              </a:ext>
            </a:extLst>
          </p:cNvPr>
          <p:cNvSpPr txBox="1"/>
          <p:nvPr/>
        </p:nvSpPr>
        <p:spPr>
          <a:xfrm>
            <a:off x="1284876" y="2478391"/>
            <a:ext cx="5088215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rgbClr val="00567D"/>
                </a:solidFill>
              </a:rPr>
              <a:t>Conduct an initial job review.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rgbClr val="00567D"/>
                </a:solidFill>
              </a:rPr>
              <a:t>Review your accident history.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rgbClr val="00567D"/>
                </a:solidFill>
              </a:rPr>
              <a:t>What records and reports will you review?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rgbClr val="00567D"/>
                </a:solidFill>
              </a:rPr>
              <a:t>Involve your employees.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rgbClr val="00567D"/>
                </a:solidFill>
              </a:rPr>
              <a:t>What are some reasons to involve employees in the JHA?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34DDFF-9467-FA2B-55FE-DB2F36B3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3" y="218087"/>
            <a:ext cx="986814" cy="546635"/>
          </a:xfrm>
          <a:prstGeom prst="rect">
            <a:avLst/>
          </a:prstGeo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D1A48148-2ED8-4796-C1E0-E069DF728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818" y="2058627"/>
            <a:ext cx="5402551" cy="334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965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raining" ma:contentTypeID="0x010100854524CC3423A244BB56938E3F8ABE270067817B4706841944893504266FF3AFD0" ma:contentTypeVersion="25" ma:contentTypeDescription="Training and education materials" ma:contentTypeScope="" ma:versionID="34d1da808c0373fcd75ca49a86825732">
  <xsd:schema xmlns:xsd="http://www.w3.org/2001/XMLSchema" xmlns:xs="http://www.w3.org/2001/XMLSchema" xmlns:p="http://schemas.microsoft.com/office/2006/metadata/properties" xmlns:ns1="http://schemas.microsoft.com/sharepoint/v3" xmlns:ns2="4abed4e2-db5c-4e78-ae88-7ca7a6241065" xmlns:ns3="http://schemas.microsoft.com/sharepoint/v4" targetNamespace="http://schemas.microsoft.com/office/2006/metadata/properties" ma:root="true" ma:fieldsID="2d08b5255158c9f14c10f9c2e24a5b9c" ns1:_="" ns2:_="" ns3:_="">
    <xsd:import namespace="http://schemas.microsoft.com/sharepoint/v3"/>
    <xsd:import namespace="4abed4e2-db5c-4e78-ae88-7ca7a6241065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AdditionalTitle" minOccurs="0"/>
                <xsd:element ref="ns2:TrainingType" minOccurs="0"/>
                <xsd:element ref="ns2:TrainingFormat" minOccurs="0"/>
                <xsd:element ref="ns2:DateRevised" minOccurs="0"/>
                <xsd:element ref="ns1:Language" minOccurs="0"/>
                <xsd:element ref="ns2:Description1" minOccurs="0"/>
                <xsd:element ref="ns2:Topic" minOccurs="0"/>
                <xsd:element ref="ns2:SharedWithUsers" minOccurs="0"/>
                <xsd:element ref="ns3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6" nillable="true" ma:displayName="Language" ma:default="English" ma:format="Dropdown" ma:internalName="Language" ma:readOnly="false">
      <xsd:simpleType>
        <xsd:union memberTypes="dms:Text">
          <xsd:simpleType>
            <xsd:restriction base="dms:Choice">
              <xsd:enumeration value="Arabic"/>
              <xsd:enumeration value="Bulgarian"/>
              <xsd:enumeration value="Chinese"/>
              <xsd:enumeration value="Croatian"/>
              <xsd:enumeration value="Czech"/>
              <xsd:enumeration value="Danish"/>
              <xsd:enumeration value="Dutch"/>
              <xsd:enumeration value="English"/>
              <xsd:enumeration value="Estonian"/>
              <xsd:enumeration value="Finnish"/>
              <xsd:enumeration value="French"/>
              <xsd:enumeration value="German"/>
              <xsd:enumeration value="Greek"/>
              <xsd:enumeration value="Hebrew"/>
              <xsd:enumeration value="Hindi"/>
              <xsd:enumeration value="Hungarian"/>
              <xsd:enumeration value="Indonesian"/>
              <xsd:enumeration value="Italian"/>
              <xsd:enumeration value="Japanese"/>
              <xsd:enumeration value="Korean"/>
              <xsd:enumeration value="Latvian"/>
              <xsd:enumeration value="Lithuanian"/>
              <xsd:enumeration value="Malay"/>
              <xsd:enumeration value="Norwegian"/>
              <xsd:enumeration value="Polish"/>
              <xsd:enumeration value="Portuguese"/>
              <xsd:enumeration value="Romanian"/>
              <xsd:enumeration value="Russian"/>
              <xsd:enumeration value="Serbian"/>
              <xsd:enumeration value="Slovak"/>
              <xsd:enumeration value="Slovenian"/>
              <xsd:enumeration value="Spanish"/>
              <xsd:enumeration value="Swedish"/>
              <xsd:enumeration value="Thai"/>
              <xsd:enumeration value="Turkish"/>
              <xsd:enumeration value="Ukrainian"/>
              <xsd:enumeration value="Urdu"/>
              <xsd:enumeration value="Vietnamese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bed4e2-db5c-4e78-ae88-7ca7a6241065" elementFormDefault="qualified">
    <xsd:import namespace="http://schemas.microsoft.com/office/2006/documentManagement/types"/>
    <xsd:import namespace="http://schemas.microsoft.com/office/infopath/2007/PartnerControls"/>
    <xsd:element name="AdditionalTitle" ma:index="2" nillable="true" ma:displayName="Additional Title" ma:description="Secondary title - typically the English language title if the item has a title in another language" ma:internalName="AdditionalTitle" ma:readOnly="false">
      <xsd:simpleType>
        <xsd:restriction base="dms:Text">
          <xsd:maxLength value="255"/>
        </xsd:restriction>
      </xsd:simpleType>
    </xsd:element>
    <xsd:element name="TrainingType" ma:index="3" nillable="true" ma:displayName="Training Type" ma:description="Pick a type for this training material" ma:format="Dropdown" ma:internalName="TrainingType" ma:readOnly="false">
      <xsd:simpleType>
        <xsd:restriction base="dms:Choice">
          <xsd:enumeration value="Curriculum"/>
          <xsd:enumeration value="Grant program"/>
          <xsd:enumeration value="Online course"/>
          <xsd:enumeration value="PESO"/>
          <xsd:enumeration value="Presentation"/>
          <xsd:enumeration value="Resources"/>
          <xsd:enumeration value="Workshop"/>
        </xsd:restriction>
      </xsd:simpleType>
    </xsd:element>
    <xsd:element name="TrainingFormat" ma:index="4" nillable="true" ma:displayName="Training Format" ma:default="  " ma:description="Pick a format for this training" ma:format="Dropdown" ma:internalName="TrainingFormat" ma:readOnly="false">
      <xsd:simpleType>
        <xsd:restriction base="dms:Choice">
          <xsd:enumeration value=""/>
          <xsd:enumeration value="Instructor Guide"/>
          <xsd:enumeration value="Online course"/>
          <xsd:enumeration value="Overhead"/>
          <xsd:enumeration value="Tailgate"/>
          <xsd:enumeration value="Training program"/>
          <xsd:enumeration value="Video"/>
          <xsd:enumeration value="Workbook"/>
        </xsd:restriction>
      </xsd:simpleType>
    </xsd:element>
    <xsd:element name="DateRevised" ma:index="5" nillable="true" ma:displayName="New or Revised Date" ma:format="DateOnly" ma:internalName="DateRevised" ma:readOnly="false">
      <xsd:simpleType>
        <xsd:restriction base="dms:DateTime"/>
      </xsd:simpleType>
    </xsd:element>
    <xsd:element name="Description1" ma:index="7" nillable="true" ma:displayName="Description" ma:internalName="Description1" ma:readOnly="false">
      <xsd:simpleType>
        <xsd:restriction base="dms:Note"/>
      </xsd:simpleType>
    </xsd:element>
    <xsd:element name="Topic" ma:index="8" nillable="true" ma:displayName="Topic" ma:description="Pick associated topics" ma:list="{913132ca-d302-4b93-9158-b48ece0e0b4d}" ma:internalName="Topic" ma:readOnly="false" ma:showField="Title" ma:web="4abed4e2-db5c-4e78-ae88-7ca7a624106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6" nillable="true" ma:displayName="IconOverlay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0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nguage xmlns="http://schemas.microsoft.com/sharepoint/v3">English</Language>
    <Topic xmlns="4abed4e2-db5c-4e78-ae88-7ca7a6241065">
      <Value>261</Value>
      <Value>245</Value>
    </Topic>
    <TrainingFormat xmlns="4abed4e2-db5c-4e78-ae88-7ca7a6241065">Overhead</TrainingFormat>
    <IconOverlay xmlns="http://schemas.microsoft.com/sharepoint/v4" xsi:nil="true"/>
    <TrainingType xmlns="4abed4e2-db5c-4e78-ae88-7ca7a6241065">Workshop</TrainingType>
    <DateRevised xmlns="4abed4e2-db5c-4e78-ae88-7ca7a6241065">2025-01-15T08:00:00+00:00</DateRevised>
    <AdditionalTitle xmlns="4abed4e2-db5c-4e78-ae88-7ca7a6241065" xsi:nil="true"/>
    <Description1 xmlns="4abed4e2-db5c-4e78-ae88-7ca7a6241065">PowerPoint slides for Oregon OSHA's Job Hazard Analysis (JHA) workshop.</Description1>
  </documentManagement>
</p:properties>
</file>

<file path=customXml/itemProps1.xml><?xml version="1.0" encoding="utf-8"?>
<ds:datastoreItem xmlns:ds="http://schemas.openxmlformats.org/officeDocument/2006/customXml" ds:itemID="{54A9EF92-8CE0-4760-A54B-3CF984C8401E}"/>
</file>

<file path=customXml/itemProps2.xml><?xml version="1.0" encoding="utf-8"?>
<ds:datastoreItem xmlns:ds="http://schemas.openxmlformats.org/officeDocument/2006/customXml" ds:itemID="{1D6EBEC0-D57F-4261-8A5B-58FE18A23C7E}"/>
</file>

<file path=customXml/itemProps3.xml><?xml version="1.0" encoding="utf-8"?>
<ds:datastoreItem xmlns:ds="http://schemas.openxmlformats.org/officeDocument/2006/customXml" ds:itemID="{23AD6B74-D95E-4D9F-8FED-51F9B154BABC}"/>
</file>

<file path=docProps/app.xml><?xml version="1.0" encoding="utf-8"?>
<Properties xmlns="http://schemas.openxmlformats.org/officeDocument/2006/extended-properties" xmlns:vt="http://schemas.openxmlformats.org/officeDocument/2006/docPropsVTypes">
  <TotalTime>1042</TotalTime>
  <Words>1667</Words>
  <Application>Microsoft Office PowerPoint</Application>
  <PresentationFormat>Widescreen</PresentationFormat>
  <Paragraphs>299</Paragraphs>
  <Slides>33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Aptos</vt:lpstr>
      <vt:lpstr>Arial</vt:lpstr>
      <vt:lpstr>Calibri</vt:lpstr>
      <vt:lpstr>Calibri Light</vt:lpstr>
      <vt:lpstr>Office Theme</vt:lpstr>
      <vt:lpstr>Job Hazard Analysis (JHA)</vt:lpstr>
      <vt:lpstr>Oregon OSHA Public Education Mission:</vt:lpstr>
      <vt:lpstr>Contact us </vt:lpstr>
      <vt:lpstr>Goals </vt:lpstr>
      <vt:lpstr>What is a job hazard analysis (JHA) </vt:lpstr>
      <vt:lpstr>Is the employer required to conduct a job hazard analysis? </vt:lpstr>
      <vt:lpstr>Why is a job hazard analysis important? </vt:lpstr>
      <vt:lpstr>What is a “job”?</vt:lpstr>
      <vt:lpstr>Conducting the JHA Step 1 - Prepare to conduct the JHA</vt:lpstr>
      <vt:lpstr>List hazardous jobs </vt:lpstr>
      <vt:lpstr>Conduct a risk analysis </vt:lpstr>
      <vt:lpstr>Prioritize hazardous jobs </vt:lpstr>
      <vt:lpstr>Conducting the JHA Step 2 – Observe the job and list the steps</vt:lpstr>
      <vt:lpstr>Tips on conducting the JHA </vt:lpstr>
      <vt:lpstr>Tips on conducting the JHA Continued </vt:lpstr>
      <vt:lpstr>Using the worksheet, discuss and write a brief description of each step for any of the following common jobs:  </vt:lpstr>
      <vt:lpstr>Conducting the JHA Step 3 – Describe the hazards in each step</vt:lpstr>
      <vt:lpstr>Don't forget to look for potential hazards </vt:lpstr>
      <vt:lpstr>Types of hazards in the workplace </vt:lpstr>
      <vt:lpstr>Activity (page 19)</vt:lpstr>
      <vt:lpstr>Conducting the JHA Step 4 – Develop preventive measures</vt:lpstr>
      <vt:lpstr>Hazard control strategies </vt:lpstr>
      <vt:lpstr>Activity (page 21)</vt:lpstr>
      <vt:lpstr>Conducting the JHA Step 5 – Write the safe job procedure (SJP)</vt:lpstr>
      <vt:lpstr>Conducting the JHA Step 5 – Write the safe job procedure (SJP) continued…</vt:lpstr>
      <vt:lpstr>Activity (page 23)</vt:lpstr>
      <vt:lpstr>Reviewing the JHA</vt:lpstr>
      <vt:lpstr>Use the JHA as a lesson plan</vt:lpstr>
      <vt:lpstr>Knowledge Check </vt:lpstr>
      <vt:lpstr>Videos </vt:lpstr>
      <vt:lpstr>Additional Educational Resources </vt:lpstr>
      <vt:lpstr>Need more information? Call your nearest Oregon OSHA Office</vt:lpstr>
      <vt:lpstr>Thank you!</vt:lpstr>
    </vt:vector>
  </TitlesOfParts>
  <Company>DCBS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Job Hazard Analysis (JHA)</dc:title>
  <dc:creator>Knecht Jessica M</dc:creator>
  <cp:lastModifiedBy>Tawnya Swanson</cp:lastModifiedBy>
  <cp:revision>129</cp:revision>
  <dcterms:created xsi:type="dcterms:W3CDTF">2020-01-18T00:36:53Z</dcterms:created>
  <dcterms:modified xsi:type="dcterms:W3CDTF">2025-01-16T00:37:26Z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9b73270-2993-4076-be47-9c78f42a1e84_Enabled">
    <vt:lpwstr>true</vt:lpwstr>
  </property>
  <property fmtid="{D5CDD505-2E9C-101B-9397-08002B2CF9AE}" pid="3" name="MSIP_Label_09b73270-2993-4076-be47-9c78f42a1e84_SetDate">
    <vt:lpwstr>2024-09-25T19:38:07Z</vt:lpwstr>
  </property>
  <property fmtid="{D5CDD505-2E9C-101B-9397-08002B2CF9AE}" pid="4" name="MSIP_Label_09b73270-2993-4076-be47-9c78f42a1e84_Method">
    <vt:lpwstr>Privileged</vt:lpwstr>
  </property>
  <property fmtid="{D5CDD505-2E9C-101B-9397-08002B2CF9AE}" pid="5" name="MSIP_Label_09b73270-2993-4076-be47-9c78f42a1e84_Name">
    <vt:lpwstr>Level 1 - Published (Items)</vt:lpwstr>
  </property>
  <property fmtid="{D5CDD505-2E9C-101B-9397-08002B2CF9AE}" pid="6" name="MSIP_Label_09b73270-2993-4076-be47-9c78f42a1e84_SiteId">
    <vt:lpwstr>aa3f6932-fa7c-47b4-a0ce-a598cad161cf</vt:lpwstr>
  </property>
  <property fmtid="{D5CDD505-2E9C-101B-9397-08002B2CF9AE}" pid="7" name="MSIP_Label_09b73270-2993-4076-be47-9c78f42a1e84_ActionId">
    <vt:lpwstr>45224d52-eb3c-44ab-bb29-c8af436510ac</vt:lpwstr>
  </property>
  <property fmtid="{D5CDD505-2E9C-101B-9397-08002B2CF9AE}" pid="8" name="MSIP_Label_09b73270-2993-4076-be47-9c78f42a1e84_ContentBits">
    <vt:lpwstr>0</vt:lpwstr>
  </property>
  <property fmtid="{D5CDD505-2E9C-101B-9397-08002B2CF9AE}" pid="9" name="ContentTypeId">
    <vt:lpwstr>0x010100854524CC3423A244BB56938E3F8ABE270067817B4706841944893504266FF3AFD0</vt:lpwstr>
  </property>
</Properties>
</file>