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28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58" r:id="rId4"/>
    <p:sldId id="367" r:id="rId5"/>
    <p:sldId id="342" r:id="rId6"/>
    <p:sldId id="343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8" r:id="rId30"/>
    <p:sldId id="369" r:id="rId31"/>
    <p:sldId id="370" r:id="rId32"/>
    <p:sldId id="371" r:id="rId33"/>
    <p:sldId id="372" r:id="rId34"/>
    <p:sldId id="393" r:id="rId35"/>
    <p:sldId id="373" r:id="rId36"/>
    <p:sldId id="392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94" r:id="rId47"/>
    <p:sldId id="390" r:id="rId48"/>
    <p:sldId id="391" r:id="rId49"/>
    <p:sldId id="314" r:id="rId50"/>
    <p:sldId id="34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2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920C5-5781-489F-98ED-DDA14114961A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99F94-3514-44BA-8D70-7384B16B9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228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B9B7E-99A5-46CE-8C8F-50979C5483C7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72688-A2EE-4D98-A80B-6F2395DC41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3306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9" y="159254"/>
              <a:ext cx="3643268" cy="152325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751" y="241812"/>
              <a:ext cx="1794043" cy="1063469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96309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0" y="2770746"/>
            <a:ext cx="9144000" cy="1325563"/>
          </a:xfrm>
        </p:spPr>
        <p:txBody>
          <a:bodyPr>
            <a:no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1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5FBEAE-E257-474F-BEA9-8D5E2EF984EE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56A761-2634-4B55-9230-89B997DCF264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6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8" name="Rectangle 7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76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58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7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9" y="159254"/>
              <a:ext cx="3643268" cy="152325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751" y="241812"/>
              <a:ext cx="1794043" cy="106346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8" name="Rectangle 7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69692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494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0C259D-DAC6-4E13-9151-2DDCF4238E99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9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776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776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6B16-2535-47A3-AF7C-6C14BF3AF9B1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0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11" name="Rectangle 10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982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982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EB03A1-04BD-4390-8AD5-17F742E68E7C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36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7" name="Rectangle 6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30D07A-E246-45D3-B5E3-E70B937D31C5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15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6" name="Rectangle 5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506E2-FCD3-4044-BE4A-932793007845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1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F58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AB483-3822-4E4A-A27B-8664B06C9F80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F58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7155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ECFB6-DA32-4DD1-B3CE-B0A5B7A78E0E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795" y="63530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6329" y="6353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7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hyperlink" Target="https://osha.oregon.gov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Pages/topics/control-of-hazardous-energy.aspx" TargetMode="External"/><Relationship Id="rId2" Type="http://schemas.openxmlformats.org/officeDocument/2006/relationships/hyperlink" Target="https://www.youtube.com/channel/UCexHdBGLMAOjoNxMnL9-Bb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sha.oregon.gov/edu/peso/Pages/default.asp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64525"/>
            <a:ext cx="9144000" cy="2349015"/>
          </a:xfrm>
        </p:spPr>
        <p:txBody>
          <a:bodyPr/>
          <a:lstStyle/>
          <a:p>
            <a:r>
              <a:rPr lang="en-US" dirty="0" smtClean="0"/>
              <a:t>Lockout/Tagout and Machine Safeguarding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4641011"/>
            <a:ext cx="9144000" cy="11110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5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control plan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63778"/>
            <a:ext cx="3932237" cy="37052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Intended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Procedures to shut 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Lockout/tagout 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Machinery tests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1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32" y="174566"/>
            <a:ext cx="3932237" cy="694113"/>
          </a:xfrm>
        </p:spPr>
        <p:txBody>
          <a:bodyPr/>
          <a:lstStyle/>
          <a:p>
            <a:r>
              <a:rPr lang="en-US" dirty="0" smtClean="0"/>
              <a:t>Develop a program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" b="3626"/>
          <a:stretch/>
        </p:blipFill>
        <p:spPr>
          <a:xfrm>
            <a:off x="5989522" y="403166"/>
            <a:ext cx="5212351" cy="534924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132" y="1039091"/>
            <a:ext cx="4555894" cy="482989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List </a:t>
            </a:r>
            <a:r>
              <a:rPr lang="en-US" dirty="0"/>
              <a:t>all equipment or machines that need servicing or maintenance;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Identify </a:t>
            </a:r>
            <a:r>
              <a:rPr lang="en-US" dirty="0"/>
              <a:t>those machines which could unexpectedly start up or release stored </a:t>
            </a:r>
            <a:r>
              <a:rPr lang="en-US" dirty="0" smtClean="0"/>
              <a:t>energy </a:t>
            </a:r>
            <a:r>
              <a:rPr lang="en-US" dirty="0"/>
              <a:t>while being serviced or maintained;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Determine </a:t>
            </a:r>
            <a:r>
              <a:rPr lang="en-US" dirty="0"/>
              <a:t>the steps in the maintenance or servicing task; and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Review </a:t>
            </a:r>
            <a:r>
              <a:rPr lang="en-US" dirty="0"/>
              <a:t>each step for the potential of a hazard from all energy sources.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Lockout/Tagout procedures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45258"/>
            <a:ext cx="3932237" cy="362372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Prepare for lockout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Shutdown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Energy isolation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Lockout or </a:t>
            </a:r>
            <a:r>
              <a:rPr lang="en-US" dirty="0" smtClean="0"/>
              <a:t>tagout application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Controlling stored energy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Verify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13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Prepare for lockout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" b="2443"/>
          <a:stretch/>
        </p:blipFill>
        <p:spPr>
          <a:xfrm>
            <a:off x="5474134" y="158145"/>
            <a:ext cx="6172200" cy="571084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4139536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Types and magnitudes of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Hazards posed by that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Methods to effectively control the energy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2) Shut down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Machinery and equipment must be turned off or shut down using the procedures you’ve established for the machine or equipment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3) Energy isolation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 b="-3622"/>
          <a:stretch/>
        </p:blipFill>
        <p:spPr>
          <a:xfrm>
            <a:off x="6650183" y="246778"/>
            <a:ext cx="4110570" cy="554719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All energy isolating devices must be located and operated to </a:t>
            </a:r>
            <a:r>
              <a:rPr lang="en-US" dirty="0" smtClean="0"/>
              <a:t>completely de-energize </a:t>
            </a:r>
            <a:r>
              <a:rPr lang="en-US" dirty="0"/>
              <a:t>and isolate the equipment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8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4) Lockout </a:t>
            </a:r>
            <a:r>
              <a:rPr lang="en-US" dirty="0"/>
              <a:t>or Tagout </a:t>
            </a:r>
            <a:r>
              <a:rPr lang="en-US" dirty="0" smtClean="0"/>
              <a:t>application 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4" b="1457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Lockout vs. Tagout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Lockout devices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Tagout devices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422168" cy="1600200"/>
          </a:xfrm>
        </p:spPr>
        <p:txBody>
          <a:bodyPr>
            <a:normAutofit/>
          </a:bodyPr>
          <a:lstStyle/>
          <a:p>
            <a:r>
              <a:rPr lang="en-US" dirty="0"/>
              <a:t>When can an employer use a tagout system? 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r="1368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When </a:t>
            </a:r>
            <a:r>
              <a:rPr lang="en-US" dirty="0"/>
              <a:t>an energy isolating device is not capable of being </a:t>
            </a:r>
            <a:r>
              <a:rPr lang="en-US" dirty="0" smtClean="0"/>
              <a:t>locked out, or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When </a:t>
            </a:r>
            <a:r>
              <a:rPr lang="en-US" dirty="0"/>
              <a:t>the employer can demonstrate (prove) that using a tagout system </a:t>
            </a:r>
            <a:r>
              <a:rPr lang="en-US" dirty="0" smtClean="0"/>
              <a:t>will </a:t>
            </a:r>
            <a:r>
              <a:rPr lang="en-US" dirty="0"/>
              <a:t>provide full employee protection.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50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822" y="0"/>
            <a:ext cx="4431203" cy="2057400"/>
          </a:xfrm>
        </p:spPr>
        <p:txBody>
          <a:bodyPr/>
          <a:lstStyle/>
          <a:p>
            <a:r>
              <a:rPr lang="en-US" dirty="0" smtClean="0"/>
              <a:t>5) Controlling stored </a:t>
            </a:r>
            <a:r>
              <a:rPr lang="en-US" dirty="0"/>
              <a:t>e</a:t>
            </a:r>
            <a:r>
              <a:rPr lang="en-US" dirty="0" smtClean="0"/>
              <a:t>nergy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5129" r="-808" b="27613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822" y="2057400"/>
            <a:ext cx="4431203" cy="3811588"/>
          </a:xfrm>
        </p:spPr>
        <p:txBody>
          <a:bodyPr>
            <a:normAutofit/>
          </a:bodyPr>
          <a:lstStyle/>
          <a:p>
            <a:r>
              <a:rPr lang="en-US" dirty="0"/>
              <a:t>Immediately after applying lockout or tagout devices, the authorized employee must ensure all potentially hazardous stored or residual energy is: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 relieved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disconnected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restrained 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452" y="457200"/>
            <a:ext cx="4281573" cy="1600200"/>
          </a:xfrm>
        </p:spPr>
        <p:txBody>
          <a:bodyPr/>
          <a:lstStyle/>
          <a:p>
            <a:r>
              <a:rPr lang="en-US" dirty="0" smtClean="0"/>
              <a:t>6) Verify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355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452" y="2057400"/>
            <a:ext cx="4281574" cy="3811588"/>
          </a:xfrm>
        </p:spPr>
        <p:txBody>
          <a:bodyPr/>
          <a:lstStyle/>
          <a:p>
            <a:r>
              <a:rPr lang="en-US" dirty="0"/>
              <a:t>Before starting work on a machine or piece of equipment that has been locked or tagged out, the authorized employee must </a:t>
            </a:r>
            <a:r>
              <a:rPr lang="en-US" dirty="0" smtClean="0"/>
              <a:t>verify that </a:t>
            </a:r>
            <a:r>
              <a:rPr lang="en-US" dirty="0"/>
              <a:t>the machine or piece of equipment has been isolated and </a:t>
            </a:r>
            <a:r>
              <a:rPr lang="en-US" dirty="0" smtClean="0"/>
              <a:t>de-energized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 OSHA Public Education Mission: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009" y="846109"/>
            <a:ext cx="6172200" cy="4873625"/>
          </a:xfrm>
        </p:spPr>
        <p:txBody>
          <a:bodyPr>
            <a:normAutofit/>
          </a:bodyPr>
          <a:lstStyle/>
          <a:p>
            <a:r>
              <a:rPr lang="en-US" b="1" dirty="0"/>
              <a:t>Consultative </a:t>
            </a:r>
            <a:r>
              <a:rPr lang="en-US" b="1" dirty="0" smtClean="0"/>
              <a:t>Services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Enforcement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Public </a:t>
            </a:r>
            <a:r>
              <a:rPr lang="en-US" b="1" dirty="0"/>
              <a:t>Education </a:t>
            </a:r>
            <a:r>
              <a:rPr lang="en-US" b="1" dirty="0" smtClean="0"/>
              <a:t>and Conferences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Standards </a:t>
            </a:r>
            <a:r>
              <a:rPr lang="en-US" b="1" dirty="0"/>
              <a:t>and Technical </a:t>
            </a:r>
            <a:r>
              <a:rPr lang="en-US" b="1" dirty="0" smtClean="0"/>
              <a:t>Resources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8607" y="2315095"/>
            <a:ext cx="4114597" cy="3811588"/>
          </a:xfrm>
        </p:spPr>
        <p:txBody>
          <a:bodyPr/>
          <a:lstStyle/>
          <a:p>
            <a:r>
              <a:rPr lang="en-US" i="1" dirty="0"/>
              <a:t>We provide knowledge and tools to advance self-sufficiency in workplace safety and </a:t>
            </a:r>
            <a:r>
              <a:rPr lang="en-US" i="1" dirty="0" smtClean="0"/>
              <a:t>health.</a:t>
            </a:r>
            <a:endParaRPr lang="en-US" i="1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10" y="906085"/>
            <a:ext cx="4439516" cy="1600200"/>
          </a:xfrm>
        </p:spPr>
        <p:txBody>
          <a:bodyPr/>
          <a:lstStyle/>
          <a:p>
            <a:r>
              <a:rPr lang="en-US" dirty="0" smtClean="0"/>
              <a:t>Release from lockout or </a:t>
            </a:r>
            <a:r>
              <a:rPr lang="en-US" dirty="0"/>
              <a:t>t</a:t>
            </a:r>
            <a:r>
              <a:rPr lang="en-US" dirty="0" smtClean="0"/>
              <a:t>agout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2509" y="2506285"/>
            <a:ext cx="5062451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Equipment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Removing lockout/tagout devices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00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4" y="457200"/>
            <a:ext cx="4397952" cy="1600200"/>
          </a:xfrm>
        </p:spPr>
        <p:txBody>
          <a:bodyPr/>
          <a:lstStyle/>
          <a:p>
            <a:r>
              <a:rPr lang="en-US" dirty="0" smtClean="0"/>
              <a:t>Testing/positioning </a:t>
            </a:r>
            <a:r>
              <a:rPr lang="en-US" dirty="0"/>
              <a:t>m</a:t>
            </a:r>
            <a:r>
              <a:rPr lang="en-US" dirty="0" smtClean="0"/>
              <a:t>achines or equipment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r="819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4074" y="2057400"/>
            <a:ext cx="4630188" cy="3811588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Clear </a:t>
            </a:r>
            <a:r>
              <a:rPr lang="en-US" dirty="0"/>
              <a:t>the machine or equipment of tools and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Remove </a:t>
            </a:r>
            <a:r>
              <a:rPr lang="en-US" dirty="0"/>
              <a:t>employees from the machine or equipment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Remove </a:t>
            </a:r>
            <a:r>
              <a:rPr lang="en-US" dirty="0"/>
              <a:t>the lockout or tagout 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Energize </a:t>
            </a:r>
            <a:r>
              <a:rPr lang="en-US" dirty="0"/>
              <a:t>and proceed with testing or positioning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De-energize </a:t>
            </a:r>
            <a:r>
              <a:rPr lang="en-US" dirty="0"/>
              <a:t>all systems and reapply energy control measures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4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36" y="457200"/>
            <a:ext cx="4422889" cy="1600200"/>
          </a:xfrm>
        </p:spPr>
        <p:txBody>
          <a:bodyPr/>
          <a:lstStyle/>
          <a:p>
            <a:r>
              <a:rPr lang="en-US" dirty="0" smtClean="0"/>
              <a:t>Group lockout/tagout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-682" r="13059" b="682"/>
          <a:stretch/>
        </p:blipFill>
        <p:spPr>
          <a:xfrm>
            <a:off x="5183188" y="715581"/>
            <a:ext cx="6338252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9136" y="2057400"/>
            <a:ext cx="4422890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Primary </a:t>
            </a:r>
            <a:r>
              <a:rPr lang="en-US" dirty="0" smtClean="0"/>
              <a:t>responsibility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onitor </a:t>
            </a:r>
            <a:r>
              <a:rPr lang="en-US" dirty="0"/>
              <a:t>the exposure status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Coordinate </a:t>
            </a:r>
            <a:r>
              <a:rPr lang="en-US" dirty="0"/>
              <a:t>all affected groups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Personal </a:t>
            </a:r>
            <a:r>
              <a:rPr lang="en-US" dirty="0"/>
              <a:t>lockout or tagout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9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Authorized 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Affected 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Other employees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84" y="83128"/>
            <a:ext cx="5137265" cy="1346662"/>
          </a:xfrm>
        </p:spPr>
        <p:txBody>
          <a:bodyPr/>
          <a:lstStyle/>
          <a:p>
            <a:r>
              <a:rPr lang="en-US" dirty="0" smtClean="0"/>
              <a:t>Training on </a:t>
            </a:r>
            <a:r>
              <a:rPr lang="en-US" dirty="0"/>
              <a:t>t</a:t>
            </a:r>
            <a:r>
              <a:rPr lang="en-US" dirty="0" smtClean="0"/>
              <a:t>agout devices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4" b="-927"/>
          <a:stretch/>
        </p:blipFill>
        <p:spPr>
          <a:xfrm>
            <a:off x="7100478" y="221872"/>
            <a:ext cx="3282386" cy="56471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84" y="1521229"/>
            <a:ext cx="4630189" cy="434775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Tags </a:t>
            </a:r>
            <a:r>
              <a:rPr lang="en-US" dirty="0"/>
              <a:t>are warning devices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Tags </a:t>
            </a:r>
            <a:r>
              <a:rPr lang="en-US" dirty="0"/>
              <a:t>must not be removed without the authorized employee’s approval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Tags </a:t>
            </a:r>
            <a:r>
              <a:rPr lang="en-US" dirty="0"/>
              <a:t>must be </a:t>
            </a:r>
            <a:r>
              <a:rPr lang="en-US" dirty="0" smtClean="0"/>
              <a:t>understandable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Tags </a:t>
            </a:r>
            <a:r>
              <a:rPr lang="en-US" dirty="0"/>
              <a:t>must be able to withstand </a:t>
            </a:r>
            <a:r>
              <a:rPr lang="en-US" dirty="0" smtClean="0"/>
              <a:t>the environment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Tags </a:t>
            </a:r>
            <a:r>
              <a:rPr lang="en-US" dirty="0"/>
              <a:t>may give employees a false sense of 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Tags </a:t>
            </a:r>
            <a:r>
              <a:rPr lang="en-US" dirty="0"/>
              <a:t>must be securely </a:t>
            </a:r>
            <a:r>
              <a:rPr lang="en-US" dirty="0" smtClean="0"/>
              <a:t>attached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8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94" y="58190"/>
            <a:ext cx="4580832" cy="1213658"/>
          </a:xfrm>
        </p:spPr>
        <p:txBody>
          <a:bodyPr>
            <a:normAutofit/>
          </a:bodyPr>
          <a:lstStyle/>
          <a:p>
            <a:r>
              <a:rPr lang="en-US" dirty="0"/>
              <a:t>When should employees be retrained? 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94" y="1371600"/>
            <a:ext cx="4991994" cy="47050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Whenever there is a change in their job </a:t>
            </a:r>
            <a:r>
              <a:rPr lang="en-US" dirty="0" smtClean="0"/>
              <a:t>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Whenever there is a change in </a:t>
            </a:r>
            <a:r>
              <a:rPr lang="en-US" dirty="0" smtClean="0"/>
              <a:t>machine, </a:t>
            </a:r>
            <a:r>
              <a:rPr lang="en-US" dirty="0"/>
              <a:t>equipment, or process that </a:t>
            </a:r>
            <a:r>
              <a:rPr lang="en-US" dirty="0" smtClean="0"/>
              <a:t>present </a:t>
            </a:r>
            <a:r>
              <a:rPr lang="en-US" dirty="0"/>
              <a:t>a new </a:t>
            </a:r>
            <a:r>
              <a:rPr lang="en-US" dirty="0" smtClean="0"/>
              <a:t>hazard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Whenever there is a change in your energy </a:t>
            </a:r>
            <a:r>
              <a:rPr lang="en-US" dirty="0" smtClean="0"/>
              <a:t>control procedures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Whenever there are deviations from or inadequacies in the </a:t>
            </a:r>
            <a:r>
              <a:rPr lang="en-US" dirty="0" smtClean="0"/>
              <a:t>employee’s knowledge </a:t>
            </a:r>
            <a:r>
              <a:rPr lang="en-US" dirty="0"/>
              <a:t>or use of the energy control procedures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7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1267097"/>
          </a:xfrm>
        </p:spPr>
        <p:txBody>
          <a:bodyPr/>
          <a:lstStyle/>
          <a:p>
            <a:r>
              <a:rPr lang="en-US" dirty="0" smtClean="0"/>
              <a:t>Training documentation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2309"/>
          <a:stretch/>
        </p:blipFill>
        <p:spPr>
          <a:xfrm>
            <a:off x="5383213" y="142875"/>
            <a:ext cx="5936834" cy="5726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76103"/>
            <a:ext cx="3932237" cy="40140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training certification must </a:t>
            </a:r>
            <a:r>
              <a:rPr lang="en-US" dirty="0" smtClean="0"/>
              <a:t>contain: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Each </a:t>
            </a:r>
            <a:r>
              <a:rPr lang="en-US" dirty="0"/>
              <a:t>employee’s </a:t>
            </a:r>
            <a:r>
              <a:rPr lang="en-US" u="sng" dirty="0"/>
              <a:t>name</a:t>
            </a:r>
            <a:r>
              <a:rPr lang="en-US" dirty="0"/>
              <a:t> and </a:t>
            </a:r>
            <a:r>
              <a:rPr lang="en-US" u="sng" dirty="0"/>
              <a:t>date(s)</a:t>
            </a:r>
            <a:r>
              <a:rPr lang="en-US" dirty="0"/>
              <a:t> of </a:t>
            </a:r>
            <a:r>
              <a:rPr lang="en-US" dirty="0" smtClean="0"/>
              <a:t>training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smtClean="0"/>
              <a:t>The topics that were covered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Who conducted the training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How the training was done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Pass or fail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9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258" y="457200"/>
            <a:ext cx="4472767" cy="1600200"/>
          </a:xfrm>
        </p:spPr>
        <p:txBody>
          <a:bodyPr/>
          <a:lstStyle/>
          <a:p>
            <a:r>
              <a:rPr lang="en-US" dirty="0" smtClean="0"/>
              <a:t>Inspections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r="782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58" y="2057400"/>
            <a:ext cx="4821382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 inspection of each energy control procedure must be conducted at least annually. 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These </a:t>
            </a:r>
            <a:r>
              <a:rPr lang="en-US" dirty="0"/>
              <a:t>inspections must at least include a </a:t>
            </a:r>
            <a:r>
              <a:rPr lang="en-US" dirty="0" smtClean="0"/>
              <a:t>demonstration </a:t>
            </a:r>
            <a:r>
              <a:rPr lang="en-US" dirty="0"/>
              <a:t>of the procedures (steps) and may be implemented through random audits and/or planned visual observations. 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4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390" y="457200"/>
            <a:ext cx="4256635" cy="1600200"/>
          </a:xfrm>
        </p:spPr>
        <p:txBody>
          <a:bodyPr/>
          <a:lstStyle/>
          <a:p>
            <a:r>
              <a:rPr lang="en-US" dirty="0" smtClean="0"/>
              <a:t>Inspection documentation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3" b="1440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390" y="2057400"/>
            <a:ext cx="4256636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The equipment or machine being serviced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The date(s) of 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The employees included in the 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The authorized employee performing the </a:t>
            </a:r>
            <a:r>
              <a:rPr lang="en-US" dirty="0" smtClean="0"/>
              <a:t>inspection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72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of Machine Safeguarding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974" y="822960"/>
            <a:ext cx="3932237" cy="632053"/>
          </a:xfrm>
        </p:spPr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4974" y="1529828"/>
            <a:ext cx="5518259" cy="4388834"/>
          </a:xfrm>
        </p:spPr>
        <p:txBody>
          <a:bodyPr>
            <a:normAutofit fontScale="55000" lnSpcReduction="20000"/>
          </a:bodyPr>
          <a:lstStyle/>
          <a:p>
            <a:r>
              <a:rPr lang="en-US" sz="3800" b="1" u="sng" dirty="0" smtClean="0"/>
              <a:t>Field Offices:</a:t>
            </a:r>
          </a:p>
          <a:p>
            <a:r>
              <a:rPr lang="en-US" sz="3400" b="1" dirty="0"/>
              <a:t>Portland</a:t>
            </a:r>
            <a:r>
              <a:rPr lang="en-US" sz="3400" dirty="0"/>
              <a:t>	</a:t>
            </a:r>
            <a:r>
              <a:rPr lang="en-US" sz="3400" dirty="0" smtClean="0"/>
              <a:t>	503-229-5910</a:t>
            </a:r>
            <a:endParaRPr lang="en-US" sz="3400" dirty="0"/>
          </a:p>
          <a:p>
            <a:r>
              <a:rPr lang="en-US" sz="3400" b="1" dirty="0"/>
              <a:t>Salem</a:t>
            </a:r>
            <a:r>
              <a:rPr lang="en-US" sz="3400" dirty="0"/>
              <a:t>	</a:t>
            </a:r>
            <a:r>
              <a:rPr lang="en-US" sz="3400" dirty="0" smtClean="0"/>
              <a:t>		503-378-3274</a:t>
            </a:r>
            <a:endParaRPr lang="en-US" sz="3400" dirty="0"/>
          </a:p>
          <a:p>
            <a:r>
              <a:rPr lang="en-US" sz="3400" b="1" dirty="0"/>
              <a:t>Eugene</a:t>
            </a:r>
            <a:r>
              <a:rPr lang="en-US" sz="3400" dirty="0"/>
              <a:t>	</a:t>
            </a:r>
            <a:r>
              <a:rPr lang="en-US" sz="3400" dirty="0" smtClean="0"/>
              <a:t>		541-686-7562</a:t>
            </a:r>
            <a:endParaRPr lang="en-US" sz="3400" dirty="0"/>
          </a:p>
          <a:p>
            <a:r>
              <a:rPr lang="en-US" sz="3400" b="1" dirty="0"/>
              <a:t>Medford</a:t>
            </a:r>
            <a:r>
              <a:rPr lang="en-US" sz="3400" dirty="0"/>
              <a:t>	</a:t>
            </a:r>
            <a:r>
              <a:rPr lang="en-US" sz="3400" dirty="0" smtClean="0"/>
              <a:t>	541-776-6030</a:t>
            </a:r>
            <a:endParaRPr lang="en-US" sz="3400" dirty="0"/>
          </a:p>
          <a:p>
            <a:r>
              <a:rPr lang="en-US" sz="3400" b="1" dirty="0" smtClean="0"/>
              <a:t>Bend</a:t>
            </a:r>
            <a:r>
              <a:rPr lang="en-US" sz="3400" dirty="0" smtClean="0"/>
              <a:t>			541-388-6066</a:t>
            </a:r>
          </a:p>
          <a:p>
            <a:r>
              <a:rPr lang="en-US" sz="3400" b="1" dirty="0" smtClean="0"/>
              <a:t>Pendleton</a:t>
            </a:r>
            <a:r>
              <a:rPr lang="en-US" sz="3400" dirty="0" smtClean="0"/>
              <a:t> 		541-276-2353</a:t>
            </a:r>
          </a:p>
          <a:p>
            <a:endParaRPr lang="en-US" sz="3400" b="1" dirty="0" smtClean="0"/>
          </a:p>
          <a:p>
            <a:r>
              <a:rPr lang="en-US" sz="3400" b="1" dirty="0" smtClean="0"/>
              <a:t>Salem Central:</a:t>
            </a:r>
          </a:p>
          <a:p>
            <a:r>
              <a:rPr lang="en-US" sz="3400" dirty="0" smtClean="0"/>
              <a:t>Toll </a:t>
            </a:r>
            <a:r>
              <a:rPr lang="en-US" sz="3400" dirty="0"/>
              <a:t>Free English:		800-922-2689</a:t>
            </a:r>
          </a:p>
          <a:p>
            <a:r>
              <a:rPr lang="en-US" sz="3400" dirty="0" smtClean="0"/>
              <a:t>Toll </a:t>
            </a:r>
            <a:r>
              <a:rPr lang="en-US" sz="3400" dirty="0"/>
              <a:t>Free Spanish</a:t>
            </a:r>
            <a:r>
              <a:rPr lang="en-US" sz="3400" dirty="0" smtClean="0"/>
              <a:t>:		800-843-8086 </a:t>
            </a:r>
            <a:endParaRPr lang="en-US" sz="3400" dirty="0"/>
          </a:p>
          <a:p>
            <a:r>
              <a:rPr lang="en-US" sz="3400" dirty="0" smtClean="0"/>
              <a:t> </a:t>
            </a:r>
          </a:p>
          <a:p>
            <a:r>
              <a:rPr lang="en-US" sz="3400" dirty="0" smtClean="0"/>
              <a:t>Website:	 		</a:t>
            </a:r>
            <a:r>
              <a:rPr lang="en-US" sz="3400" u="sng" dirty="0" smtClean="0">
                <a:hlinkClick r:id="rId2"/>
              </a:rPr>
              <a:t>osha.oregon.gov</a:t>
            </a:r>
            <a:endParaRPr lang="en-US" sz="3400" dirty="0">
              <a:hlinkClick r:id="rId3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91" y="436227"/>
            <a:ext cx="3465689" cy="52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457200"/>
            <a:ext cx="4356389" cy="1600200"/>
          </a:xfrm>
        </p:spPr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5636" y="2057400"/>
            <a:ext cx="4356390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Describe </a:t>
            </a:r>
            <a:r>
              <a:rPr lang="en-US" dirty="0"/>
              <a:t>the basic hazards involving </a:t>
            </a:r>
            <a:r>
              <a:rPr lang="en-US" dirty="0" smtClean="0"/>
              <a:t>machinery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Introduce </a:t>
            </a:r>
            <a:r>
              <a:rPr lang="en-US" dirty="0"/>
              <a:t>control </a:t>
            </a:r>
            <a:r>
              <a:rPr lang="en-US" dirty="0" smtClean="0"/>
              <a:t>measures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0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r="87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purpose of machine guarding is to protect against and prevent injury from point of operation, in-running nip points, rotating parts, flying chips, and sparks.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84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204" y="457200"/>
            <a:ext cx="4181821" cy="1600200"/>
          </a:xfrm>
        </p:spPr>
        <p:txBody>
          <a:bodyPr/>
          <a:lstStyle/>
          <a:p>
            <a:r>
              <a:rPr lang="en-US" sz="4400" b="1" dirty="0" smtClean="0"/>
              <a:t>3</a:t>
            </a:r>
            <a:r>
              <a:rPr lang="en-US" dirty="0" smtClean="0"/>
              <a:t> Basic areas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204" y="2057400"/>
            <a:ext cx="4505498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point of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Power transmission apparatus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Other moving parts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7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4" y="457199"/>
            <a:ext cx="4181821" cy="1600200"/>
          </a:xfrm>
        </p:spPr>
        <p:txBody>
          <a:bodyPr>
            <a:normAutofit/>
          </a:bodyPr>
          <a:lstStyle/>
          <a:p>
            <a:r>
              <a:rPr lang="en-US" dirty="0"/>
              <a:t>Hazardous </a:t>
            </a:r>
            <a:r>
              <a:rPr lang="en-US" dirty="0" smtClean="0"/>
              <a:t>mechanical </a:t>
            </a:r>
            <a:r>
              <a:rPr lang="en-US" dirty="0"/>
              <a:t>m</a:t>
            </a:r>
            <a:r>
              <a:rPr lang="en-US" dirty="0" smtClean="0"/>
              <a:t>otions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3" y="2216973"/>
            <a:ext cx="4181821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Rotating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In-running nip point 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Reciprocating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Transverse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05" y="3681366"/>
            <a:ext cx="2935237" cy="2047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650" y="862827"/>
            <a:ext cx="1621206" cy="2389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41" y="977391"/>
            <a:ext cx="2730453" cy="2047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494" y="3631109"/>
            <a:ext cx="2184362" cy="2116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45" y="991553"/>
            <a:ext cx="2068875" cy="2232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35" y="3613105"/>
            <a:ext cx="2807102" cy="212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Nip points between rotating elements and parts with longitudinal motions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10" y="2881222"/>
            <a:ext cx="3563838" cy="1295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352" y="2377332"/>
            <a:ext cx="2269582" cy="2171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1" y="2377332"/>
            <a:ext cx="2914291" cy="20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Hazardous </a:t>
            </a:r>
            <a:r>
              <a:rPr lang="en-US" dirty="0" smtClean="0"/>
              <a:t>mechanical actions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263302"/>
            <a:ext cx="3932237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Cutting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Shearing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Punching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3396781"/>
            <a:ext cx="3119434" cy="2339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007" y="3247636"/>
            <a:ext cx="3398808" cy="25491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52" y="355662"/>
            <a:ext cx="2467577" cy="2702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77" y="355662"/>
            <a:ext cx="2320506" cy="273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cutting action examples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30" y="2786332"/>
            <a:ext cx="4508380" cy="2254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33" y="2409761"/>
            <a:ext cx="4229100" cy="238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0" y="2457386"/>
            <a:ext cx="3048000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50966" y="3398807"/>
            <a:ext cx="810883" cy="888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452" y="457200"/>
            <a:ext cx="4281574" cy="1600200"/>
          </a:xfrm>
        </p:spPr>
        <p:txBody>
          <a:bodyPr/>
          <a:lstStyle/>
          <a:p>
            <a:r>
              <a:rPr lang="en-US" dirty="0" smtClean="0"/>
              <a:t>Safeguarding strategies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r="620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452" y="2057400"/>
            <a:ext cx="4281573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Guards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Location </a:t>
            </a:r>
            <a:r>
              <a:rPr lang="en-US" dirty="0"/>
              <a:t>and/or </a:t>
            </a:r>
            <a:r>
              <a:rPr lang="en-US" dirty="0" smtClean="0"/>
              <a:t>distance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Feeding/ejection methods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aids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Awareness barriers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Protective </a:t>
            </a:r>
            <a:r>
              <a:rPr lang="en-US" dirty="0"/>
              <a:t>shields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Hand-feeding/holding </a:t>
            </a:r>
            <a:r>
              <a:rPr lang="en-US" dirty="0"/>
              <a:t>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Anti-restart </a:t>
            </a:r>
            <a:r>
              <a:rPr lang="en-US" dirty="0"/>
              <a:t>devices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95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457200"/>
            <a:ext cx="4131945" cy="1600200"/>
          </a:xfrm>
        </p:spPr>
        <p:txBody>
          <a:bodyPr/>
          <a:lstStyle/>
          <a:p>
            <a:r>
              <a:rPr lang="en-US" dirty="0" smtClean="0"/>
              <a:t>What makes a guard effective?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r="828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" y="2057400"/>
            <a:ext cx="4131945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Prevent contact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Not a hazard itself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Doesn’t allow objects to fall into moving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Safe 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Secure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Conforms with standards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7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Lockout/Tagout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83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Guards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r="1042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Fixed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Interlocked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Adjustable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Self-adjusting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4" y="457200"/>
            <a:ext cx="4397951" cy="1600200"/>
          </a:xfrm>
        </p:spPr>
        <p:txBody>
          <a:bodyPr/>
          <a:lstStyle/>
          <a:p>
            <a:r>
              <a:rPr lang="en-US" dirty="0" smtClean="0"/>
              <a:t>Fixed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4074" y="2057400"/>
            <a:ext cx="4397952" cy="3811588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Permanent part of the machine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dependent upon moving parts to perform its intended function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Constructed of sheet metal, screen, wire cloth, bars, plastic, or other substantial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Usually preferable to all other types because of its relative simplicity and </a:t>
            </a:r>
            <a:r>
              <a:rPr lang="en-US" dirty="0" smtClean="0"/>
              <a:t>permanence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9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649" y="257175"/>
            <a:ext cx="4397951" cy="1600200"/>
          </a:xfrm>
        </p:spPr>
        <p:txBody>
          <a:bodyPr/>
          <a:lstStyle/>
          <a:p>
            <a:r>
              <a:rPr lang="en-US" dirty="0"/>
              <a:t>Interlocked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649" y="1857375"/>
            <a:ext cx="4397952" cy="381158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opened or removed, the tripping mechanism and/or power automatically shuts off or disengages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Machine cannot cycle or be started until the guard is back in 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Electrical, mechanical, hydraulic, or pneumatic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Replacing the guard should not automatically restart the machine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42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76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51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4" y="457200"/>
            <a:ext cx="4397951" cy="1600200"/>
          </a:xfrm>
        </p:spPr>
        <p:txBody>
          <a:bodyPr/>
          <a:lstStyle/>
          <a:p>
            <a:r>
              <a:rPr lang="en-US" dirty="0" smtClean="0"/>
              <a:t>Adjustable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4074" y="2057400"/>
            <a:ext cx="4397952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 flexibility in accommodating various sizes of stock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03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4" y="457200"/>
            <a:ext cx="4397951" cy="1600200"/>
          </a:xfrm>
        </p:spPr>
        <p:txBody>
          <a:bodyPr/>
          <a:lstStyle/>
          <a:p>
            <a:r>
              <a:rPr lang="en-US" dirty="0" smtClean="0"/>
              <a:t>Self - adjusting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4074" y="2057400"/>
            <a:ext cx="4397952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Openings are determined by the movement of stock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3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753" y="0"/>
            <a:ext cx="4530955" cy="1600200"/>
          </a:xfrm>
        </p:spPr>
        <p:txBody>
          <a:bodyPr/>
          <a:lstStyle/>
          <a:p>
            <a:r>
              <a:rPr lang="en-US" dirty="0" smtClean="0"/>
              <a:t>Devices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" b="64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753" y="1600200"/>
            <a:ext cx="4530956" cy="381158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Presence-Sensing </a:t>
            </a:r>
            <a:r>
              <a:rPr lang="en-US" dirty="0" smtClean="0"/>
              <a:t>Devices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Photoelectric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Radiofrequency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Electromechanical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Pullback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Restraint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Safety trip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Two-hand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Two-hand trip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Gate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2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examples of devices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12" y="2406763"/>
            <a:ext cx="3048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6389" y="4856665"/>
            <a:ext cx="1258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Type A Gate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95" y="2285904"/>
            <a:ext cx="2476500" cy="2428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2268" y="4856665"/>
            <a:ext cx="183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Presence Sensing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406763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91446" y="4886055"/>
            <a:ext cx="183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 Hand Controls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20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88" y="457200"/>
            <a:ext cx="4323137" cy="1600200"/>
          </a:xfrm>
        </p:spPr>
        <p:txBody>
          <a:bodyPr/>
          <a:lstStyle/>
          <a:p>
            <a:r>
              <a:rPr lang="en-US" dirty="0" smtClean="0"/>
              <a:t>Location &amp; distance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888" y="2057400"/>
            <a:ext cx="4323138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Walls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Barriers/Fences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Height </a:t>
            </a:r>
            <a:r>
              <a:rPr lang="en-US" dirty="0"/>
              <a:t>above worker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Size </a:t>
            </a:r>
            <a:r>
              <a:rPr lang="en-US" dirty="0"/>
              <a:t>of stock (single end feed, punching)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Controls </a:t>
            </a:r>
            <a:r>
              <a:rPr lang="en-US" dirty="0"/>
              <a:t>(positioned at a safe distance)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013" y="476250"/>
            <a:ext cx="4323137" cy="1600200"/>
          </a:xfrm>
        </p:spPr>
        <p:txBody>
          <a:bodyPr/>
          <a:lstStyle/>
          <a:p>
            <a:r>
              <a:rPr lang="en-US" dirty="0" smtClean="0"/>
              <a:t>Feeding &amp; ejection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49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013" y="2076450"/>
            <a:ext cx="4323138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Automatic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Semi-automatic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Robots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7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357956"/>
            <a:ext cx="10515600" cy="4177694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Oregon OSHA’s YouTube Channel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A-Z Topic Index – Control of hazardous energy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PESO – English to Espa</a:t>
            </a:r>
            <a:r>
              <a:rPr lang="en-US" dirty="0">
                <a:hlinkClick r:id="rId4"/>
              </a:rPr>
              <a:t>ñ</a:t>
            </a:r>
            <a:r>
              <a:rPr lang="en-US" dirty="0" smtClean="0">
                <a:hlinkClick r:id="rId4"/>
              </a:rPr>
              <a:t>ol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Educational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55" y="473826"/>
            <a:ext cx="3932237" cy="16002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1" r="181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6755" y="2157152"/>
            <a:ext cx="4280852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key is that the equipment or machines are returned to a ZERO energy state before work begins.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6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6600" dirty="0" smtClean="0"/>
              <a:t>Thank You!</a:t>
            </a:r>
            <a:endParaRPr lang="en-US" sz="1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279" y="1011003"/>
            <a:ext cx="4929245" cy="1600200"/>
          </a:xfrm>
        </p:spPr>
        <p:txBody>
          <a:bodyPr/>
          <a:lstStyle/>
          <a:p>
            <a:r>
              <a:rPr lang="en-US" sz="4400" b="1" dirty="0" smtClean="0"/>
              <a:t>3</a:t>
            </a:r>
            <a:r>
              <a:rPr lang="en-US" sz="5400" b="1" dirty="0"/>
              <a:t> </a:t>
            </a:r>
            <a:r>
              <a:rPr lang="en-US" dirty="0" smtClean="0"/>
              <a:t>key elements of an energy control program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279" y="2906625"/>
            <a:ext cx="4779819" cy="381158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Energy control procedures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Employee training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Periodic inspection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55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4619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The lockout/tagout rule covers the following employees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021985"/>
            <a:ext cx="3200197" cy="823912"/>
          </a:xfrm>
        </p:spPr>
        <p:txBody>
          <a:bodyPr/>
          <a:lstStyle/>
          <a:p>
            <a:r>
              <a:rPr lang="en-US" dirty="0" smtClean="0"/>
              <a:t>Authorized Employee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45897"/>
            <a:ext cx="3200197" cy="3498244"/>
          </a:xfrm>
        </p:spPr>
        <p:txBody>
          <a:bodyPr/>
          <a:lstStyle/>
          <a:p>
            <a:r>
              <a:rPr lang="en-US" dirty="0"/>
              <a:t>The person who services or performs maintenance on machines and </a:t>
            </a:r>
            <a:r>
              <a:rPr lang="en-US" dirty="0" smtClean="0"/>
              <a:t>equipment.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497489" y="2021985"/>
            <a:ext cx="3200197" cy="823912"/>
          </a:xfrm>
        </p:spPr>
        <p:txBody>
          <a:bodyPr/>
          <a:lstStyle/>
          <a:p>
            <a:r>
              <a:rPr lang="en-US" dirty="0" smtClean="0"/>
              <a:t>Affected Employee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497489" y="2845897"/>
            <a:ext cx="3200197" cy="3498244"/>
          </a:xfrm>
        </p:spPr>
        <p:txBody>
          <a:bodyPr/>
          <a:lstStyle/>
          <a:p>
            <a:r>
              <a:rPr lang="en-US" dirty="0"/>
              <a:t>The person who operates or uses a machine or piece of equipment which is </a:t>
            </a:r>
            <a:r>
              <a:rPr lang="en-US" dirty="0" smtClean="0"/>
              <a:t>being serviced. 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155191" y="2021985"/>
            <a:ext cx="3200197" cy="823912"/>
          </a:xfrm>
        </p:spPr>
        <p:txBody>
          <a:bodyPr/>
          <a:lstStyle/>
          <a:p>
            <a:r>
              <a:rPr lang="en-US" dirty="0" smtClean="0"/>
              <a:t>Other Employee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8155191" y="2845897"/>
            <a:ext cx="3200197" cy="3498244"/>
          </a:xfrm>
        </p:spPr>
        <p:txBody>
          <a:bodyPr/>
          <a:lstStyle/>
          <a:p>
            <a:r>
              <a:rPr lang="en-US" dirty="0"/>
              <a:t>The person who works in an area where lockout procedures are being </a:t>
            </a:r>
            <a:r>
              <a:rPr lang="en-US" dirty="0" smtClean="0"/>
              <a:t>used.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49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14597" cy="581891"/>
          </a:xfrm>
        </p:spPr>
        <p:txBody>
          <a:bodyPr/>
          <a:lstStyle/>
          <a:p>
            <a:r>
              <a:rPr lang="en-US" dirty="0" smtClean="0"/>
              <a:t>Servicing/Maintenance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r="10232"/>
          <a:stretch>
            <a:fillRect/>
          </a:stretch>
        </p:blipFill>
        <p:spPr>
          <a:xfrm>
            <a:off x="5191501" y="873523"/>
            <a:ext cx="617220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147156"/>
            <a:ext cx="3932237" cy="472183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Adjusting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Modifying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Constructing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Re-tooling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Lubricating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Installing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Setting-up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Removing jams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Cleaning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4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822" y="457200"/>
            <a:ext cx="4987636" cy="1600200"/>
          </a:xfrm>
        </p:spPr>
        <p:txBody>
          <a:bodyPr/>
          <a:lstStyle/>
          <a:p>
            <a:r>
              <a:rPr lang="en-US" dirty="0" smtClean="0"/>
              <a:t>Sources of energy capable of causing serious injury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822" y="2254312"/>
            <a:ext cx="4431203" cy="36146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Electrical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Pneumatic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Gravity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Hydraulic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Kinetic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41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regon OSH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5540"/>
      </a:accent1>
      <a:accent2>
        <a:srgbClr val="00557D"/>
      </a:accent2>
      <a:accent3>
        <a:srgbClr val="A5A5A5"/>
      </a:accent3>
      <a:accent4>
        <a:srgbClr val="7F7F7F"/>
      </a:accent4>
      <a:accent5>
        <a:srgbClr val="3F3F3F"/>
      </a:accent5>
      <a:accent6>
        <a:srgbClr val="262626"/>
      </a:accent6>
      <a:hlink>
        <a:srgbClr val="0563C1"/>
      </a:hlink>
      <a:folHlink>
        <a:srgbClr val="954F72"/>
      </a:folHlink>
    </a:clrScheme>
    <a:fontScheme name="Myriad Pro">
      <a:majorFont>
        <a:latin typeface="Myriad Pro"/>
        <a:ea typeface=""/>
        <a:cs typeface=""/>
      </a:majorFont>
      <a:minorFont>
        <a:latin typeface="Myriad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raining" ma:contentTypeID="0x010100854524CC3423A244BB56938E3F8ABE270067817B4706841944893504266FF3AFD0" ma:contentTypeVersion="25" ma:contentTypeDescription="Training and education materials" ma:contentTypeScope="" ma:versionID="34d1da808c0373fcd75ca49a86825732">
  <xsd:schema xmlns:xsd="http://www.w3.org/2001/XMLSchema" xmlns:xs="http://www.w3.org/2001/XMLSchema" xmlns:p="http://schemas.microsoft.com/office/2006/metadata/properties" xmlns:ns1="http://schemas.microsoft.com/sharepoint/v3" xmlns:ns2="4abed4e2-db5c-4e78-ae88-7ca7a6241065" xmlns:ns3="http://schemas.microsoft.com/sharepoint/v4" targetNamespace="http://schemas.microsoft.com/office/2006/metadata/properties" ma:root="true" ma:fieldsID="2d08b5255158c9f14c10f9c2e24a5b9c" ns1:_="" ns2:_="" ns3:_="">
    <xsd:import namespace="http://schemas.microsoft.com/sharepoint/v3"/>
    <xsd:import namespace="4abed4e2-db5c-4e78-ae88-7ca7a624106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AdditionalTitle" minOccurs="0"/>
                <xsd:element ref="ns2:TrainingType" minOccurs="0"/>
                <xsd:element ref="ns2:TrainingFormat" minOccurs="0"/>
                <xsd:element ref="ns2:DateRevised" minOccurs="0"/>
                <xsd:element ref="ns1:Language" minOccurs="0"/>
                <xsd:element ref="ns2:Description1" minOccurs="0"/>
                <xsd:element ref="ns2:Topic" minOccurs="0"/>
                <xsd:element ref="ns2:SharedWithUser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6" nillable="true" ma:displayName="Language" ma:default="English" ma:format="Dropdown" ma:internalName="Language" ma:readOnly="false">
      <xsd:simpleType>
        <xsd:union memberTypes="dms:Text">
          <xsd:simpleType>
            <xsd:restriction base="dms:Choice">
              <xsd:enumeration value="Arabic"/>
              <xsd:enumeration value="Bulgarian"/>
              <xsd:enumeration value="Chinese"/>
              <xsd:enumeration value="Croatian"/>
              <xsd:enumeration value="Czech"/>
              <xsd:enumeration value="Danish"/>
              <xsd:enumeration value="Dutch"/>
              <xsd:enumeration value="English"/>
              <xsd:enumeration value="Estonian"/>
              <xsd:enumeration value="Finnish"/>
              <xsd:enumeration value="French"/>
              <xsd:enumeration value="German"/>
              <xsd:enumeration value="Greek"/>
              <xsd:enumeration value="Hebrew"/>
              <xsd:enumeration value="Hindi"/>
              <xsd:enumeration value="Hungarian"/>
              <xsd:enumeration value="Indonesian"/>
              <xsd:enumeration value="Italian"/>
              <xsd:enumeration value="Japanese"/>
              <xsd:enumeration value="Korean"/>
              <xsd:enumeration value="Latvian"/>
              <xsd:enumeration value="Lithuanian"/>
              <xsd:enumeration value="Malay"/>
              <xsd:enumeration value="Norwegian"/>
              <xsd:enumeration value="Polish"/>
              <xsd:enumeration value="Portuguese"/>
              <xsd:enumeration value="Romanian"/>
              <xsd:enumeration value="Russian"/>
              <xsd:enumeration value="Serbian"/>
              <xsd:enumeration value="Slovak"/>
              <xsd:enumeration value="Slovenian"/>
              <xsd:enumeration value="Spanish"/>
              <xsd:enumeration value="Swedish"/>
              <xsd:enumeration value="Thai"/>
              <xsd:enumeration value="Turkish"/>
              <xsd:enumeration value="Ukrainian"/>
              <xsd:enumeration value="Urdu"/>
              <xsd:enumeration value="Vietnamese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ed4e2-db5c-4e78-ae88-7ca7a6241065" elementFormDefault="qualified">
    <xsd:import namespace="http://schemas.microsoft.com/office/2006/documentManagement/types"/>
    <xsd:import namespace="http://schemas.microsoft.com/office/infopath/2007/PartnerControls"/>
    <xsd:element name="AdditionalTitle" ma:index="2" nillable="true" ma:displayName="Additional Title" ma:description="Secondary title - typically the English language title if the item has a title in another language" ma:internalName="AdditionalTitle" ma:readOnly="false">
      <xsd:simpleType>
        <xsd:restriction base="dms:Text">
          <xsd:maxLength value="255"/>
        </xsd:restriction>
      </xsd:simpleType>
    </xsd:element>
    <xsd:element name="TrainingType" ma:index="3" nillable="true" ma:displayName="Training Type" ma:description="Pick a type for this training material" ma:format="Dropdown" ma:internalName="TrainingType" ma:readOnly="false">
      <xsd:simpleType>
        <xsd:restriction base="dms:Choice">
          <xsd:enumeration value="Curriculum"/>
          <xsd:enumeration value="Grant program"/>
          <xsd:enumeration value="Online course"/>
          <xsd:enumeration value="PESO"/>
          <xsd:enumeration value="Presentation"/>
          <xsd:enumeration value="Resources"/>
          <xsd:enumeration value="Workshop"/>
        </xsd:restriction>
      </xsd:simpleType>
    </xsd:element>
    <xsd:element name="TrainingFormat" ma:index="4" nillable="true" ma:displayName="Training Format" ma:default="  " ma:description="Pick a format for this training" ma:format="Dropdown" ma:internalName="TrainingFormat" ma:readOnly="false">
      <xsd:simpleType>
        <xsd:restriction base="dms:Choice">
          <xsd:enumeration value=""/>
          <xsd:enumeration value="Instructor Guide"/>
          <xsd:enumeration value="Online course"/>
          <xsd:enumeration value="Overhead"/>
          <xsd:enumeration value="Tailgate"/>
          <xsd:enumeration value="Training program"/>
          <xsd:enumeration value="Video"/>
          <xsd:enumeration value="Workbook"/>
        </xsd:restriction>
      </xsd:simpleType>
    </xsd:element>
    <xsd:element name="DateRevised" ma:index="5" nillable="true" ma:displayName="New or Revised Date" ma:format="DateOnly" ma:internalName="DateRevised" ma:readOnly="false">
      <xsd:simpleType>
        <xsd:restriction base="dms:DateTime"/>
      </xsd:simpleType>
    </xsd:element>
    <xsd:element name="Description1" ma:index="7" nillable="true" ma:displayName="Description" ma:internalName="Description1" ma:readOnly="false">
      <xsd:simpleType>
        <xsd:restriction base="dms:Note"/>
      </xsd:simpleType>
    </xsd:element>
    <xsd:element name="Topic" ma:index="8" nillable="true" ma:displayName="Topic" ma:description="Pick associated topics" ma:list="{913132ca-d302-4b93-9158-b48ece0e0b4d}" ma:internalName="Topic" ma:readOnly="false" ma:showField="Title" ma:web="4abed4e2-db5c-4e78-ae88-7ca7a62410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TrainingFormat xmlns="4abed4e2-db5c-4e78-ae88-7ca7a6241065">Overhead</TrainingFormat>
    <Topic xmlns="4abed4e2-db5c-4e78-ae88-7ca7a6241065">
      <Value>203</Value>
      <Value>277</Value>
    </Topic>
    <AdditionalTitle xmlns="4abed4e2-db5c-4e78-ae88-7ca7a6241065" xsi:nil="true"/>
    <TrainingType xmlns="4abed4e2-db5c-4e78-ae88-7ca7a6241065">Workshop</TrainingType>
    <Description1 xmlns="4abed4e2-db5c-4e78-ae88-7ca7a6241065">PowerPoint slides for Lockout/Tagout and Machine Safeguarding education workshop.</Description1>
    <DateRevised xmlns="4abed4e2-db5c-4e78-ae88-7ca7a6241065">2020-02-24T08:00:00+00:00</DateRevised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F03C216E-1758-4D2E-A68E-040B31B383CD}"/>
</file>

<file path=customXml/itemProps2.xml><?xml version="1.0" encoding="utf-8"?>
<ds:datastoreItem xmlns:ds="http://schemas.openxmlformats.org/officeDocument/2006/customXml" ds:itemID="{7BD04B2C-18AA-4ADC-AB76-AC9287F2841B}"/>
</file>

<file path=customXml/itemProps3.xml><?xml version="1.0" encoding="utf-8"?>
<ds:datastoreItem xmlns:ds="http://schemas.openxmlformats.org/officeDocument/2006/customXml" ds:itemID="{28B9DD98-6202-425B-AC2A-9C3CB8BCF7E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2536</TotalTime>
  <Words>1160</Words>
  <Application>Microsoft Office PowerPoint</Application>
  <PresentationFormat>Widescreen</PresentationFormat>
  <Paragraphs>286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Myriad Pro</vt:lpstr>
      <vt:lpstr>Myriad Pro Cond</vt:lpstr>
      <vt:lpstr>Office Theme</vt:lpstr>
      <vt:lpstr>Lockout/Tagout and Machine Safeguarding</vt:lpstr>
      <vt:lpstr>Oregon OSHA Public Education Mission:</vt:lpstr>
      <vt:lpstr>Contact us</vt:lpstr>
      <vt:lpstr>Lockout/Tagout</vt:lpstr>
      <vt:lpstr>Introduction</vt:lpstr>
      <vt:lpstr>3 key elements of an energy control program</vt:lpstr>
      <vt:lpstr>The lockout/tagout rule covers the following employees:</vt:lpstr>
      <vt:lpstr>Servicing/Maintenance</vt:lpstr>
      <vt:lpstr>Sources of energy capable of causing serious injury</vt:lpstr>
      <vt:lpstr>Energy control plan</vt:lpstr>
      <vt:lpstr>Develop a program</vt:lpstr>
      <vt:lpstr>Lockout/Tagout procedures</vt:lpstr>
      <vt:lpstr>1) Prepare for lockout</vt:lpstr>
      <vt:lpstr>2) Shut down</vt:lpstr>
      <vt:lpstr>3) Energy isolation</vt:lpstr>
      <vt:lpstr>4) Lockout or Tagout application </vt:lpstr>
      <vt:lpstr>When can an employer use a tagout system? </vt:lpstr>
      <vt:lpstr>5) Controlling stored energy</vt:lpstr>
      <vt:lpstr>6) Verify</vt:lpstr>
      <vt:lpstr>Release from lockout or tagout</vt:lpstr>
      <vt:lpstr>Testing/positioning machines or equipment</vt:lpstr>
      <vt:lpstr>Group lockout/tagout</vt:lpstr>
      <vt:lpstr>Training</vt:lpstr>
      <vt:lpstr>Training on tagout devices</vt:lpstr>
      <vt:lpstr>When should employees be retrained? </vt:lpstr>
      <vt:lpstr>Training documentation</vt:lpstr>
      <vt:lpstr>Inspections</vt:lpstr>
      <vt:lpstr>Inspection documentation</vt:lpstr>
      <vt:lpstr>Principles of Machine Safeguarding</vt:lpstr>
      <vt:lpstr>Goals</vt:lpstr>
      <vt:lpstr>Purpose</vt:lpstr>
      <vt:lpstr>3 Basic areas</vt:lpstr>
      <vt:lpstr>Hazardous mechanical motions</vt:lpstr>
      <vt:lpstr>Nip points between rotating elements and parts with longitudinal motions</vt:lpstr>
      <vt:lpstr>Hazardous mechanical actions</vt:lpstr>
      <vt:lpstr>More cutting action examples</vt:lpstr>
      <vt:lpstr>Safeguarding strategies</vt:lpstr>
      <vt:lpstr>Miscellaneous aids</vt:lpstr>
      <vt:lpstr>What makes a guard effective?</vt:lpstr>
      <vt:lpstr>Guards</vt:lpstr>
      <vt:lpstr>Fixed</vt:lpstr>
      <vt:lpstr>Interlocked</vt:lpstr>
      <vt:lpstr>Adjustable</vt:lpstr>
      <vt:lpstr>Self - adjusting</vt:lpstr>
      <vt:lpstr>Devices</vt:lpstr>
      <vt:lpstr>Some examples of devices</vt:lpstr>
      <vt:lpstr>Location &amp; distance</vt:lpstr>
      <vt:lpstr>Feeding &amp; ejection</vt:lpstr>
      <vt:lpstr>Additional Educational Resources</vt:lpstr>
      <vt:lpstr>Thank You!</vt:lpstr>
    </vt:vector>
  </TitlesOfParts>
  <Company>DCBS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Lockout/Tagout and Machine Safeguarding</dc:title>
  <dc:creator>Aubol Zachary T</dc:creator>
  <cp:lastModifiedBy>Tawnya Swanson</cp:lastModifiedBy>
  <cp:revision>140</cp:revision>
  <dcterms:created xsi:type="dcterms:W3CDTF">2019-10-04T14:49:50Z</dcterms:created>
  <dcterms:modified xsi:type="dcterms:W3CDTF">2020-02-25T19:20:55Z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0x010100854524CC3423A244BB56938E3F8ABE270067817B4706841944893504266FF3AFD0</vt:lpwstr>
  </property>
</Properties>
</file>