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Metadata/LabelInfo.xml" ContentType="application/vnd.ms-office.classificationlabel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59" r:id="rId3"/>
    <p:sldId id="260" r:id="rId4"/>
    <p:sldId id="293" r:id="rId5"/>
    <p:sldId id="261" r:id="rId6"/>
    <p:sldId id="266" r:id="rId7"/>
    <p:sldId id="290" r:id="rId8"/>
    <p:sldId id="267" r:id="rId9"/>
    <p:sldId id="268" r:id="rId10"/>
    <p:sldId id="265" r:id="rId11"/>
    <p:sldId id="269" r:id="rId12"/>
    <p:sldId id="271" r:id="rId13"/>
    <p:sldId id="272" r:id="rId14"/>
    <p:sldId id="273" r:id="rId15"/>
    <p:sldId id="274" r:id="rId16"/>
    <p:sldId id="275" r:id="rId17"/>
    <p:sldId id="276" r:id="rId18"/>
    <p:sldId id="277" r:id="rId19"/>
    <p:sldId id="278" r:id="rId20"/>
    <p:sldId id="279" r:id="rId21"/>
    <p:sldId id="280" r:id="rId22"/>
    <p:sldId id="281" r:id="rId23"/>
    <p:sldId id="295" r:id="rId24"/>
    <p:sldId id="287" r:id="rId25"/>
    <p:sldId id="294" r:id="rId26"/>
    <p:sldId id="296" r:id="rId27"/>
    <p:sldId id="297" r:id="rId28"/>
    <p:sldId id="282" r:id="rId29"/>
    <p:sldId id="283" r:id="rId30"/>
    <p:sldId id="284" r:id="rId31"/>
    <p:sldId id="285" r:id="rId32"/>
    <p:sldId id="291" r:id="rId33"/>
    <p:sldId id="286" r:id="rId34"/>
    <p:sldId id="288" r:id="rId35"/>
    <p:sldId id="289" r:id="rId36"/>
    <p:sldId id="263" r:id="rId37"/>
    <p:sldId id="264" r:id="rId38"/>
    <p:sldId id="26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67D"/>
    <a:srgbClr val="0078A6"/>
    <a:srgbClr val="F99F1C"/>
    <a:srgbClr val="54458C"/>
    <a:srgbClr val="776A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598" autoAdjust="0"/>
  </p:normalViewPr>
  <p:slideViewPr>
    <p:cSldViewPr snapToGrid="0">
      <p:cViewPr varScale="1">
        <p:scale>
          <a:sx n="100" d="100"/>
          <a:sy n="100" d="100"/>
        </p:scale>
        <p:origin x="318"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0C3C96-F367-3CE6-48B2-C40B505CE2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7626E2-A1CC-2957-84EF-2B79EC9E27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5A6C9C-8C4A-4A25-B39B-92233A56FAEE}" type="datetimeFigureOut">
              <a:rPr lang="en-US" smtClean="0"/>
              <a:t>8/22/2025</a:t>
            </a:fld>
            <a:endParaRPr lang="en-US"/>
          </a:p>
        </p:txBody>
      </p:sp>
      <p:sp>
        <p:nvSpPr>
          <p:cNvPr id="4" name="Footer Placeholder 3">
            <a:extLst>
              <a:ext uri="{FF2B5EF4-FFF2-40B4-BE49-F238E27FC236}">
                <a16:creationId xmlns:a16="http://schemas.microsoft.com/office/drawing/2014/main" id="{4B3676A2-A625-D083-CC7D-8FD2036215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CA90966-EB27-45E3-DF63-47605D76B4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40D1BF-85DB-471D-ABDE-AC7198A7F4C1}" type="slidenum">
              <a:rPr lang="en-US" smtClean="0"/>
              <a:t>‹#›</a:t>
            </a:fld>
            <a:endParaRPr lang="en-US"/>
          </a:p>
        </p:txBody>
      </p:sp>
    </p:spTree>
    <p:extLst>
      <p:ext uri="{BB962C8B-B14F-4D97-AF65-F5344CB8AC3E}">
        <p14:creationId xmlns:p14="http://schemas.microsoft.com/office/powerpoint/2010/main" val="163353250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19194-1532-4484-8219-B31EF5BAA3CC}" type="datetimeFigureOut">
              <a:rPr lang="en-US" smtClean="0"/>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11B56-DA2A-46CC-BBEF-FE3C6A467F86}" type="slidenum">
              <a:rPr lang="en-US" smtClean="0"/>
              <a:t>‹#›</a:t>
            </a:fld>
            <a:endParaRPr lang="en-US"/>
          </a:p>
        </p:txBody>
      </p:sp>
    </p:spTree>
    <p:extLst>
      <p:ext uri="{BB962C8B-B14F-4D97-AF65-F5344CB8AC3E}">
        <p14:creationId xmlns:p14="http://schemas.microsoft.com/office/powerpoint/2010/main" val="339519686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9814214" y="6379067"/>
            <a:ext cx="1707572" cy="365125"/>
          </a:xfrm>
        </p:spPr>
        <p:txBody>
          <a:bodyPr/>
          <a:lstStyle>
            <a:lvl1pPr>
              <a:defRPr>
                <a:solidFill>
                  <a:srgbClr val="00567D"/>
                </a:solidFill>
              </a:defRPr>
            </a:lvl1pPr>
          </a:lstStyle>
          <a:p>
            <a:pPr algn="l"/>
            <a:r>
              <a:rPr lang="en-US" dirty="0"/>
              <a:t>Workbook Page #</a:t>
            </a:r>
          </a:p>
        </p:txBody>
      </p:sp>
      <p:sp>
        <p:nvSpPr>
          <p:cNvPr id="6" name="Slide Number Placeholder 5"/>
          <p:cNvSpPr>
            <a:spLocks noGrp="1"/>
          </p:cNvSpPr>
          <p:nvPr>
            <p:ph type="sldNum" sz="quarter" idx="12"/>
          </p:nvPr>
        </p:nvSpPr>
        <p:spPr>
          <a:xfrm>
            <a:off x="192924" y="6379066"/>
            <a:ext cx="477290" cy="365125"/>
          </a:xfrm>
        </p:spPr>
        <p:txBody>
          <a:bodyPr/>
          <a:lstStyle>
            <a:lvl1pPr>
              <a:defRPr>
                <a:solidFill>
                  <a:schemeClr val="bg1"/>
                </a:solidFill>
              </a:defRPr>
            </a:lvl1pPr>
          </a:lstStyle>
          <a:p>
            <a:fld id="{99562CDD-8BC9-4CF6-AA03-D93997F55C9A}" type="slidenum">
              <a:rPr lang="en-US" smtClean="0"/>
              <a:pPr/>
              <a:t>‹#›</a:t>
            </a:fld>
            <a:endParaRPr lang="en-US" dirty="0"/>
          </a:p>
        </p:txBody>
      </p:sp>
    </p:spTree>
    <p:extLst>
      <p:ext uri="{BB962C8B-B14F-4D97-AF65-F5344CB8AC3E}">
        <p14:creationId xmlns:p14="http://schemas.microsoft.com/office/powerpoint/2010/main" val="3877524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Workbook Page #</a:t>
            </a:r>
          </a:p>
        </p:txBody>
      </p:sp>
      <p:sp>
        <p:nvSpPr>
          <p:cNvPr id="6" name="Slide Number Placeholder 5"/>
          <p:cNvSpPr>
            <a:spLocks noGrp="1"/>
          </p:cNvSpPr>
          <p:nvPr>
            <p:ph type="sldNum" sz="quarter" idx="12"/>
          </p:nvPr>
        </p:nvSpPr>
        <p:spPr/>
        <p:txBody>
          <a:bodyPr/>
          <a:lstStyle/>
          <a:p>
            <a:fld id="{99562CDD-8BC9-4CF6-AA03-D93997F55C9A}" type="slidenum">
              <a:rPr lang="en-US" smtClean="0"/>
              <a:t>‹#›</a:t>
            </a:fld>
            <a:endParaRPr lang="en-US"/>
          </a:p>
        </p:txBody>
      </p:sp>
    </p:spTree>
    <p:extLst>
      <p:ext uri="{BB962C8B-B14F-4D97-AF65-F5344CB8AC3E}">
        <p14:creationId xmlns:p14="http://schemas.microsoft.com/office/powerpoint/2010/main" val="1673860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Workbook Page #</a:t>
            </a:r>
          </a:p>
        </p:txBody>
      </p:sp>
      <p:sp>
        <p:nvSpPr>
          <p:cNvPr id="6" name="Slide Number Placeholder 5"/>
          <p:cNvSpPr>
            <a:spLocks noGrp="1"/>
          </p:cNvSpPr>
          <p:nvPr>
            <p:ph type="sldNum" sz="quarter" idx="12"/>
          </p:nvPr>
        </p:nvSpPr>
        <p:spPr/>
        <p:txBody>
          <a:bodyPr/>
          <a:lstStyle/>
          <a:p>
            <a:fld id="{99562CDD-8BC9-4CF6-AA03-D93997F55C9A}" type="slidenum">
              <a:rPr lang="en-US" smtClean="0"/>
              <a:t>‹#›</a:t>
            </a:fld>
            <a:endParaRPr lang="en-US"/>
          </a:p>
        </p:txBody>
      </p:sp>
    </p:spTree>
    <p:extLst>
      <p:ext uri="{BB962C8B-B14F-4D97-AF65-F5344CB8AC3E}">
        <p14:creationId xmlns:p14="http://schemas.microsoft.com/office/powerpoint/2010/main" val="3694883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Workbook Page #</a:t>
            </a:r>
          </a:p>
        </p:txBody>
      </p:sp>
      <p:sp>
        <p:nvSpPr>
          <p:cNvPr id="6" name="Slide Number Placeholder 5"/>
          <p:cNvSpPr>
            <a:spLocks noGrp="1"/>
          </p:cNvSpPr>
          <p:nvPr>
            <p:ph type="sldNum" sz="quarter" idx="12"/>
          </p:nvPr>
        </p:nvSpPr>
        <p:spPr/>
        <p:txBody>
          <a:bodyPr/>
          <a:lstStyle/>
          <a:p>
            <a:fld id="{99562CDD-8BC9-4CF6-AA03-D93997F55C9A}" type="slidenum">
              <a:rPr lang="en-US" smtClean="0"/>
              <a:t>‹#›</a:t>
            </a:fld>
            <a:endParaRPr lang="en-US"/>
          </a:p>
        </p:txBody>
      </p:sp>
    </p:spTree>
    <p:extLst>
      <p:ext uri="{BB962C8B-B14F-4D97-AF65-F5344CB8AC3E}">
        <p14:creationId xmlns:p14="http://schemas.microsoft.com/office/powerpoint/2010/main" val="305806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Workbook Page #</a:t>
            </a:r>
          </a:p>
        </p:txBody>
      </p:sp>
      <p:sp>
        <p:nvSpPr>
          <p:cNvPr id="6" name="Slide Number Placeholder 5"/>
          <p:cNvSpPr>
            <a:spLocks noGrp="1"/>
          </p:cNvSpPr>
          <p:nvPr>
            <p:ph type="sldNum" sz="quarter" idx="12"/>
          </p:nvPr>
        </p:nvSpPr>
        <p:spPr/>
        <p:txBody>
          <a:bodyPr/>
          <a:lstStyle/>
          <a:p>
            <a:fld id="{99562CDD-8BC9-4CF6-AA03-D93997F55C9A}" type="slidenum">
              <a:rPr lang="en-US" smtClean="0"/>
              <a:t>‹#›</a:t>
            </a:fld>
            <a:endParaRPr lang="en-US"/>
          </a:p>
        </p:txBody>
      </p:sp>
    </p:spTree>
    <p:extLst>
      <p:ext uri="{BB962C8B-B14F-4D97-AF65-F5344CB8AC3E}">
        <p14:creationId xmlns:p14="http://schemas.microsoft.com/office/powerpoint/2010/main" val="2026386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Workbook Page #</a:t>
            </a:r>
          </a:p>
        </p:txBody>
      </p:sp>
      <p:sp>
        <p:nvSpPr>
          <p:cNvPr id="7" name="Slide Number Placeholder 6"/>
          <p:cNvSpPr>
            <a:spLocks noGrp="1"/>
          </p:cNvSpPr>
          <p:nvPr>
            <p:ph type="sldNum" sz="quarter" idx="12"/>
          </p:nvPr>
        </p:nvSpPr>
        <p:spPr/>
        <p:txBody>
          <a:bodyPr/>
          <a:lstStyle/>
          <a:p>
            <a:fld id="{99562CDD-8BC9-4CF6-AA03-D93997F55C9A}" type="slidenum">
              <a:rPr lang="en-US" smtClean="0"/>
              <a:t>‹#›</a:t>
            </a:fld>
            <a:endParaRPr lang="en-US"/>
          </a:p>
        </p:txBody>
      </p:sp>
    </p:spTree>
    <p:extLst>
      <p:ext uri="{BB962C8B-B14F-4D97-AF65-F5344CB8AC3E}">
        <p14:creationId xmlns:p14="http://schemas.microsoft.com/office/powerpoint/2010/main" val="3886897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Workbook Page #</a:t>
            </a:r>
          </a:p>
        </p:txBody>
      </p:sp>
      <p:sp>
        <p:nvSpPr>
          <p:cNvPr id="9" name="Slide Number Placeholder 8"/>
          <p:cNvSpPr>
            <a:spLocks noGrp="1"/>
          </p:cNvSpPr>
          <p:nvPr>
            <p:ph type="sldNum" sz="quarter" idx="12"/>
          </p:nvPr>
        </p:nvSpPr>
        <p:spPr/>
        <p:txBody>
          <a:bodyPr/>
          <a:lstStyle/>
          <a:p>
            <a:fld id="{99562CDD-8BC9-4CF6-AA03-D93997F55C9A}" type="slidenum">
              <a:rPr lang="en-US" smtClean="0"/>
              <a:t>‹#›</a:t>
            </a:fld>
            <a:endParaRPr lang="en-US"/>
          </a:p>
        </p:txBody>
      </p:sp>
    </p:spTree>
    <p:extLst>
      <p:ext uri="{BB962C8B-B14F-4D97-AF65-F5344CB8AC3E}">
        <p14:creationId xmlns:p14="http://schemas.microsoft.com/office/powerpoint/2010/main" val="211440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Workbook Page #</a:t>
            </a:r>
          </a:p>
        </p:txBody>
      </p:sp>
      <p:sp>
        <p:nvSpPr>
          <p:cNvPr id="5" name="Slide Number Placeholder 4"/>
          <p:cNvSpPr>
            <a:spLocks noGrp="1"/>
          </p:cNvSpPr>
          <p:nvPr>
            <p:ph type="sldNum" sz="quarter" idx="12"/>
          </p:nvPr>
        </p:nvSpPr>
        <p:spPr/>
        <p:txBody>
          <a:bodyPr/>
          <a:lstStyle/>
          <a:p>
            <a:fld id="{99562CDD-8BC9-4CF6-AA03-D93997F55C9A}" type="slidenum">
              <a:rPr lang="en-US" smtClean="0"/>
              <a:t>‹#›</a:t>
            </a:fld>
            <a:endParaRPr lang="en-US"/>
          </a:p>
        </p:txBody>
      </p:sp>
    </p:spTree>
    <p:extLst>
      <p:ext uri="{BB962C8B-B14F-4D97-AF65-F5344CB8AC3E}">
        <p14:creationId xmlns:p14="http://schemas.microsoft.com/office/powerpoint/2010/main" val="182746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Workbook Page #</a:t>
            </a:r>
          </a:p>
        </p:txBody>
      </p:sp>
      <p:sp>
        <p:nvSpPr>
          <p:cNvPr id="4" name="Slide Number Placeholder 3"/>
          <p:cNvSpPr>
            <a:spLocks noGrp="1"/>
          </p:cNvSpPr>
          <p:nvPr>
            <p:ph type="sldNum" sz="quarter" idx="12"/>
          </p:nvPr>
        </p:nvSpPr>
        <p:spPr/>
        <p:txBody>
          <a:bodyPr/>
          <a:lstStyle/>
          <a:p>
            <a:fld id="{99562CDD-8BC9-4CF6-AA03-D93997F55C9A}" type="slidenum">
              <a:rPr lang="en-US" smtClean="0"/>
              <a:t>‹#›</a:t>
            </a:fld>
            <a:endParaRPr lang="en-US"/>
          </a:p>
        </p:txBody>
      </p:sp>
    </p:spTree>
    <p:extLst>
      <p:ext uri="{BB962C8B-B14F-4D97-AF65-F5344CB8AC3E}">
        <p14:creationId xmlns:p14="http://schemas.microsoft.com/office/powerpoint/2010/main" val="1831514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Workbook Page #</a:t>
            </a:r>
          </a:p>
        </p:txBody>
      </p:sp>
      <p:sp>
        <p:nvSpPr>
          <p:cNvPr id="7" name="Slide Number Placeholder 6"/>
          <p:cNvSpPr>
            <a:spLocks noGrp="1"/>
          </p:cNvSpPr>
          <p:nvPr>
            <p:ph type="sldNum" sz="quarter" idx="12"/>
          </p:nvPr>
        </p:nvSpPr>
        <p:spPr/>
        <p:txBody>
          <a:bodyPr/>
          <a:lstStyle/>
          <a:p>
            <a:fld id="{99562CDD-8BC9-4CF6-AA03-D93997F55C9A}" type="slidenum">
              <a:rPr lang="en-US" smtClean="0"/>
              <a:t>‹#›</a:t>
            </a:fld>
            <a:endParaRPr lang="en-US"/>
          </a:p>
        </p:txBody>
      </p:sp>
    </p:spTree>
    <p:extLst>
      <p:ext uri="{BB962C8B-B14F-4D97-AF65-F5344CB8AC3E}">
        <p14:creationId xmlns:p14="http://schemas.microsoft.com/office/powerpoint/2010/main" val="1296102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Workbook Page #</a:t>
            </a:r>
          </a:p>
        </p:txBody>
      </p:sp>
      <p:sp>
        <p:nvSpPr>
          <p:cNvPr id="7" name="Slide Number Placeholder 6"/>
          <p:cNvSpPr>
            <a:spLocks noGrp="1"/>
          </p:cNvSpPr>
          <p:nvPr>
            <p:ph type="sldNum" sz="quarter" idx="12"/>
          </p:nvPr>
        </p:nvSpPr>
        <p:spPr/>
        <p:txBody>
          <a:bodyPr/>
          <a:lstStyle/>
          <a:p>
            <a:fld id="{99562CDD-8BC9-4CF6-AA03-D93997F55C9A}" type="slidenum">
              <a:rPr lang="en-US" smtClean="0"/>
              <a:t>‹#›</a:t>
            </a:fld>
            <a:endParaRPr lang="en-US"/>
          </a:p>
        </p:txBody>
      </p:sp>
    </p:spTree>
    <p:extLst>
      <p:ext uri="{BB962C8B-B14F-4D97-AF65-F5344CB8AC3E}">
        <p14:creationId xmlns:p14="http://schemas.microsoft.com/office/powerpoint/2010/main" val="2185230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Workbook Page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62CDD-8BC9-4CF6-AA03-D93997F55C9A}" type="slidenum">
              <a:rPr lang="en-US" smtClean="0"/>
              <a:t>‹#›</a:t>
            </a:fld>
            <a:endParaRPr lang="en-US"/>
          </a:p>
        </p:txBody>
      </p:sp>
    </p:spTree>
    <p:extLst>
      <p:ext uri="{BB962C8B-B14F-4D97-AF65-F5344CB8AC3E}">
        <p14:creationId xmlns:p14="http://schemas.microsoft.com/office/powerpoint/2010/main" val="1613921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sha.oregon.gov"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sha.oregon.gov" TargetMode="Externa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hyperlink" Target="http://www.epa.gov/" TargetMode="External"/><Relationship Id="rId2" Type="http://schemas.openxmlformats.org/officeDocument/2006/relationships/hyperlink" Target="http://www.osha.oregon.gov" TargetMode="Externa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hyperlink" Target="http://www.pesticideresources.or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sha.oregon.gov" TargetMode="Externa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sha.oregon.gov" TargetMode="Externa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sha.oregon.gov" TargetMode="Externa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sha.oregon.gov" TargetMode="Externa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DsJiIRmlVcg"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www.youtube.com/watch?v=WNeFN4YgCS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www.pesticideresources.org/wps-resources/updated-wps-posters-for-central-posting-areas-and-certain-decontamination-sites/" TargetMode="Externa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sha.oregon.gov" TargetMode="Externa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sha.oregon.gov" TargetMode="Externa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s://osha.oregon.gov/" TargetMode="External"/><Relationship Id="rId4" Type="http://schemas.openxmlformats.org/officeDocument/2006/relationships/hyperlink" Target="http://www.osha.oregon.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hyperlink" Target="https://osha.oregon.gov/edu/Pages/etc/training-resources.aspx" TargetMode="External"/><Relationship Id="rId3" Type="http://schemas.openxmlformats.org/officeDocument/2006/relationships/hyperlink" Target="http://www.osha.oregon.gov" TargetMode="External"/><Relationship Id="rId7" Type="http://schemas.openxmlformats.org/officeDocument/2006/relationships/hyperlink" Target="https://osha.oregon.gov/edu/peso/Pages/default.aspx"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https://osha.oregon.gov/edu/courses/Pages/default.aspx" TargetMode="External"/><Relationship Id="rId5" Type="http://schemas.openxmlformats.org/officeDocument/2006/relationships/hyperlink" Target="https://osha.oregon.gov/Pages/topics/worker-protection-standard.aspx" TargetMode="External"/><Relationship Id="rId4" Type="http://schemas.openxmlformats.org/officeDocument/2006/relationships/hyperlink" Target="https://www.youtube.com/channel/UCexHdBGLMAOjoNxMnL9-Bbg" TargetMode="External"/><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sha.oregon.gov" TargetMode="Externa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sha.oregon.gov" TargetMode="Externa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sha.oregon.gov" TargetMode="Externa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osha.oregon.gov" TargetMode="External"/><Relationship Id="rId1" Type="http://schemas.openxmlformats.org/officeDocument/2006/relationships/slideLayout" Target="../slideLayouts/slideLayout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2001" cy="4908430"/>
          </a:xfrm>
          <a:prstGeom prst="rect">
            <a:avLst/>
          </a:prstGeom>
        </p:spPr>
      </p:pic>
      <p:sp>
        <p:nvSpPr>
          <p:cNvPr id="4" name="Rectangle 3" descr="Title slide"/>
          <p:cNvSpPr/>
          <p:nvPr/>
        </p:nvSpPr>
        <p:spPr>
          <a:xfrm>
            <a:off x="0" y="0"/>
            <a:ext cx="12192000" cy="6858000"/>
          </a:xfrm>
          <a:prstGeom prst="rect">
            <a:avLst/>
          </a:prstGeom>
          <a:solidFill>
            <a:srgbClr val="00567D">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C183D7F6-B498-43B3-948B-1728B52AA6E4}">
                <adec:decorative xmlns:adec="http://schemas.microsoft.com/office/drawing/2017/decorative" val="1"/>
              </a:ext>
            </a:extLst>
          </p:cNvPr>
          <p:cNvSpPr/>
          <p:nvPr/>
        </p:nvSpPr>
        <p:spPr>
          <a:xfrm>
            <a:off x="0" y="4908430"/>
            <a:ext cx="12192000" cy="194957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7" name="Title 6" descr="title slide"/>
          <p:cNvSpPr txBox="1">
            <a:spLocks noGrp="1"/>
          </p:cNvSpPr>
          <p:nvPr>
            <p:ph type="title" idx="4294967295"/>
          </p:nvPr>
        </p:nvSpPr>
        <p:spPr>
          <a:xfrm>
            <a:off x="0" y="1362973"/>
            <a:ext cx="12191999"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mn-lt"/>
                <a:ea typeface="+mn-ea"/>
                <a:cs typeface="+mn-cs"/>
              </a:rPr>
              <a:t>Worker Protection Standard</a:t>
            </a:r>
            <a:br>
              <a:rPr kumimoji="0" lang="en-US" sz="8000" b="0" i="0" u="none" strike="noStrike" kern="1200" cap="none" spc="0" normalizeH="0" baseline="0" noProof="0" dirty="0">
                <a:ln>
                  <a:noFill/>
                </a:ln>
                <a:solidFill>
                  <a:schemeClr val="bg1"/>
                </a:solidFill>
                <a:effectLst/>
                <a:uLnTx/>
                <a:uFillTx/>
                <a:latin typeface="+mn-lt"/>
                <a:ea typeface="+mn-ea"/>
                <a:cs typeface="+mn-cs"/>
              </a:rPr>
            </a:br>
            <a:r>
              <a:rPr kumimoji="0" lang="en-US" sz="4000" b="0" i="0" u="none" strike="noStrike" kern="1200" cap="none" spc="0" normalizeH="0" baseline="0" noProof="0" dirty="0">
                <a:ln>
                  <a:noFill/>
                </a:ln>
                <a:solidFill>
                  <a:schemeClr val="bg1"/>
                </a:solidFill>
                <a:effectLst/>
                <a:uLnTx/>
                <a:uFillTx/>
                <a:latin typeface="+mn-lt"/>
                <a:ea typeface="+mn-ea"/>
                <a:cs typeface="+mn-cs"/>
              </a:rPr>
              <a:t>Pesticide Emphasis</a:t>
            </a:r>
          </a:p>
        </p:txBody>
      </p:sp>
      <p:sp>
        <p:nvSpPr>
          <p:cNvPr id="8" name="TextBox 7"/>
          <p:cNvSpPr txBox="1"/>
          <p:nvPr/>
        </p:nvSpPr>
        <p:spPr>
          <a:xfrm>
            <a:off x="497802" y="4134608"/>
            <a:ext cx="5411382" cy="400110"/>
          </a:xfrm>
          <a:prstGeom prst="rect">
            <a:avLst/>
          </a:prstGeom>
          <a:noFill/>
        </p:spPr>
        <p:txBody>
          <a:bodyPr wrap="square" rtlCol="0">
            <a:spAutoFit/>
          </a:bodyPr>
          <a:lstStyle/>
          <a:p>
            <a:r>
              <a:rPr lang="en-US" sz="2000" dirty="0">
                <a:solidFill>
                  <a:schemeClr val="bg1"/>
                </a:solidFill>
              </a:rPr>
              <a:t>Presented by Oregon OSHA Public Education</a:t>
            </a:r>
          </a:p>
        </p:txBody>
      </p:sp>
      <p:pic>
        <p:nvPicPr>
          <p:cNvPr id="6" name="Picture 5" descr="logo">
            <a:extLst>
              <a:ext uri="{FF2B5EF4-FFF2-40B4-BE49-F238E27FC236}">
                <a16:creationId xmlns:a16="http://schemas.microsoft.com/office/drawing/2014/main" id="{636A805C-CAF7-47CC-A314-8F2FAD3C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695" y="5185221"/>
            <a:ext cx="2514605" cy="1395987"/>
          </a:xfrm>
          <a:prstGeom prst="rect">
            <a:avLst/>
          </a:prstGeom>
        </p:spPr>
      </p:pic>
    </p:spTree>
    <p:extLst>
      <p:ext uri="{BB962C8B-B14F-4D97-AF65-F5344CB8AC3E}">
        <p14:creationId xmlns:p14="http://schemas.microsoft.com/office/powerpoint/2010/main" val="2418319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F07C5-4338-874B-D07B-AC6546A7A7A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F7B902D-B1F4-AD31-032C-F721C852F742}"/>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6D8E67CD-1EC0-D9C0-D7FB-6DE4D379D917}"/>
              </a:ext>
            </a:extLst>
          </p:cNvPr>
          <p:cNvSpPr>
            <a:spLocks noGrp="1"/>
          </p:cNvSpPr>
          <p:nvPr>
            <p:ph type="sldNum" sz="quarter" idx="12"/>
          </p:nvPr>
        </p:nvSpPr>
        <p:spPr/>
        <p:txBody>
          <a:bodyPr/>
          <a:lstStyle/>
          <a:p>
            <a:fld id="{99562CDD-8BC9-4CF6-AA03-D93997F55C9A}" type="slidenum">
              <a:rPr lang="en-US" smtClean="0"/>
              <a:pPr/>
              <a:t>10</a:t>
            </a:fld>
            <a:endParaRPr lang="en-US" dirty="0"/>
          </a:p>
        </p:txBody>
      </p:sp>
      <p:sp>
        <p:nvSpPr>
          <p:cNvPr id="2" name="Footer Placeholder 1" descr="workbook page number">
            <a:extLst>
              <a:ext uri="{FF2B5EF4-FFF2-40B4-BE49-F238E27FC236}">
                <a16:creationId xmlns:a16="http://schemas.microsoft.com/office/drawing/2014/main" id="{EA84803D-F7A2-961B-C431-D93D2A1E2EEE}"/>
              </a:ext>
            </a:extLst>
          </p:cNvPr>
          <p:cNvSpPr>
            <a:spLocks noGrp="1"/>
          </p:cNvSpPr>
          <p:nvPr>
            <p:ph type="ftr" sz="quarter" idx="11"/>
          </p:nvPr>
        </p:nvSpPr>
        <p:spPr/>
        <p:txBody>
          <a:bodyPr/>
          <a:lstStyle/>
          <a:p>
            <a:pPr algn="l"/>
            <a:r>
              <a:rPr lang="en-US" dirty="0"/>
              <a:t>Workbook Page #13</a:t>
            </a:r>
          </a:p>
        </p:txBody>
      </p:sp>
      <p:sp>
        <p:nvSpPr>
          <p:cNvPr id="9" name="Title 8">
            <a:extLst>
              <a:ext uri="{FF2B5EF4-FFF2-40B4-BE49-F238E27FC236}">
                <a16:creationId xmlns:a16="http://schemas.microsoft.com/office/drawing/2014/main" id="{BBC6CE3E-13F9-C7AE-CA46-D4D26BFA7DD5}"/>
              </a:ext>
            </a:extLst>
          </p:cNvPr>
          <p:cNvSpPr txBox="1">
            <a:spLocks noGrp="1"/>
          </p:cNvSpPr>
          <p:nvPr>
            <p:ph type="title" idx="4294967295"/>
          </p:nvPr>
        </p:nvSpPr>
        <p:spPr>
          <a:xfrm>
            <a:off x="1513323" y="491405"/>
            <a:ext cx="5132719"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Required postings and record retention</a:t>
            </a:r>
          </a:p>
        </p:txBody>
      </p:sp>
      <p:sp>
        <p:nvSpPr>
          <p:cNvPr id="12" name="TextBox 11">
            <a:extLst>
              <a:ext uri="{FF2B5EF4-FFF2-40B4-BE49-F238E27FC236}">
                <a16:creationId xmlns:a16="http://schemas.microsoft.com/office/drawing/2014/main" id="{BA963430-139F-36D7-99C8-189690E277A8}"/>
              </a:ext>
            </a:extLst>
          </p:cNvPr>
          <p:cNvSpPr txBox="1"/>
          <p:nvPr/>
        </p:nvSpPr>
        <p:spPr>
          <a:xfrm>
            <a:off x="1513322" y="2297529"/>
            <a:ext cx="4447057" cy="3354765"/>
          </a:xfrm>
          <a:prstGeom prst="rect">
            <a:avLst/>
          </a:prstGeom>
          <a:noFill/>
        </p:spPr>
        <p:txBody>
          <a:bodyPr wrap="square" rtlCol="0">
            <a:spAutoFit/>
          </a:bodyPr>
          <a:lstStyle/>
          <a:p>
            <a:r>
              <a:rPr lang="en-US" sz="3000" dirty="0">
                <a:solidFill>
                  <a:srgbClr val="00567D"/>
                </a:solidFill>
              </a:rPr>
              <a:t>Display or make available all information in an easily accessible (central) location on the agricultural establishment.</a:t>
            </a:r>
          </a:p>
          <a:p>
            <a:endParaRPr lang="en-US" sz="3000" dirty="0">
              <a:solidFill>
                <a:srgbClr val="00567D"/>
              </a:solidFill>
            </a:endParaRPr>
          </a:p>
          <a:p>
            <a:endParaRPr lang="en-US" sz="3200" dirty="0">
              <a:solidFill>
                <a:srgbClr val="00567D"/>
              </a:solidFill>
            </a:endParaRPr>
          </a:p>
        </p:txBody>
      </p:sp>
      <p:pic>
        <p:nvPicPr>
          <p:cNvPr id="4" name="Picture 3">
            <a:extLst>
              <a:ext uri="{FF2B5EF4-FFF2-40B4-BE49-F238E27FC236}">
                <a16:creationId xmlns:a16="http://schemas.microsoft.com/office/drawing/2014/main" id="{F5082480-B892-35FF-9D53-905006CFEAF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pic>
        <p:nvPicPr>
          <p:cNvPr id="7" name="Picture 6" descr="Example of an information station to display necessary information on the agricultural establishment. ">
            <a:extLst>
              <a:ext uri="{FF2B5EF4-FFF2-40B4-BE49-F238E27FC236}">
                <a16:creationId xmlns:a16="http://schemas.microsoft.com/office/drawing/2014/main" id="{A9DCD92C-715B-6DEA-A686-81A99A423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1750" y="1000931"/>
            <a:ext cx="5772927" cy="5248116"/>
          </a:xfrm>
          <a:prstGeom prst="rect">
            <a:avLst/>
          </a:prstGeom>
        </p:spPr>
      </p:pic>
    </p:spTree>
    <p:extLst>
      <p:ext uri="{BB962C8B-B14F-4D97-AF65-F5344CB8AC3E}">
        <p14:creationId xmlns:p14="http://schemas.microsoft.com/office/powerpoint/2010/main" val="1000978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4D22F-2E93-62AA-7609-B14CDDBC8C9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0E40864-7653-B677-42CC-00A176E57904}"/>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E8301BF7-3A6F-964B-EA01-6F72E3D8837E}"/>
              </a:ext>
            </a:extLst>
          </p:cNvPr>
          <p:cNvSpPr>
            <a:spLocks noGrp="1"/>
          </p:cNvSpPr>
          <p:nvPr>
            <p:ph type="sldNum" sz="quarter" idx="12"/>
          </p:nvPr>
        </p:nvSpPr>
        <p:spPr/>
        <p:txBody>
          <a:bodyPr/>
          <a:lstStyle/>
          <a:p>
            <a:fld id="{99562CDD-8BC9-4CF6-AA03-D93997F55C9A}" type="slidenum">
              <a:rPr lang="en-US" smtClean="0"/>
              <a:pPr/>
              <a:t>11</a:t>
            </a:fld>
            <a:endParaRPr lang="en-US" dirty="0"/>
          </a:p>
        </p:txBody>
      </p:sp>
      <p:sp>
        <p:nvSpPr>
          <p:cNvPr id="2" name="Footer Placeholder 1" descr="workbook page number">
            <a:extLst>
              <a:ext uri="{FF2B5EF4-FFF2-40B4-BE49-F238E27FC236}">
                <a16:creationId xmlns:a16="http://schemas.microsoft.com/office/drawing/2014/main" id="{EF503A8A-712E-D652-A562-F1164E1B1595}"/>
              </a:ext>
            </a:extLst>
          </p:cNvPr>
          <p:cNvSpPr>
            <a:spLocks noGrp="1"/>
          </p:cNvSpPr>
          <p:nvPr>
            <p:ph type="ftr" sz="quarter" idx="11"/>
          </p:nvPr>
        </p:nvSpPr>
        <p:spPr/>
        <p:txBody>
          <a:bodyPr/>
          <a:lstStyle/>
          <a:p>
            <a:pPr algn="l"/>
            <a:r>
              <a:rPr lang="en-US" dirty="0"/>
              <a:t>Workbook Page #14</a:t>
            </a:r>
          </a:p>
        </p:txBody>
      </p:sp>
      <p:sp>
        <p:nvSpPr>
          <p:cNvPr id="9" name="Title 8">
            <a:extLst>
              <a:ext uri="{FF2B5EF4-FFF2-40B4-BE49-F238E27FC236}">
                <a16:creationId xmlns:a16="http://schemas.microsoft.com/office/drawing/2014/main" id="{687214C1-0A8D-ADC4-46B9-83643A03735C}"/>
              </a:ext>
            </a:extLst>
          </p:cNvPr>
          <p:cNvSpPr txBox="1">
            <a:spLocks noGrp="1"/>
          </p:cNvSpPr>
          <p:nvPr>
            <p:ph type="title" idx="4294967295"/>
          </p:nvPr>
        </p:nvSpPr>
        <p:spPr>
          <a:xfrm>
            <a:off x="1513323" y="300905"/>
            <a:ext cx="8083164" cy="24006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Protection for both workers and handlers – a Q&amp;</a:t>
            </a:r>
            <a:r>
              <a:rPr lang="en-US" sz="4000" b="1" dirty="0">
                <a:solidFill>
                  <a:srgbClr val="00567D"/>
                </a:solidFill>
                <a:latin typeface="+mn-lt"/>
                <a:ea typeface="+mn-ea"/>
                <a:cs typeface="+mn-cs"/>
              </a:rPr>
              <a:t>A </a:t>
            </a:r>
            <a:br>
              <a:rPr lang="en-US" sz="4000" b="1" dirty="0">
                <a:solidFill>
                  <a:srgbClr val="00567D"/>
                </a:solidFill>
                <a:latin typeface="+mn-lt"/>
                <a:ea typeface="+mn-ea"/>
                <a:cs typeface="+mn-cs"/>
              </a:rPr>
            </a:br>
            <a:r>
              <a:rPr lang="en-US" sz="3000" b="1" dirty="0">
                <a:solidFill>
                  <a:srgbClr val="00567D"/>
                </a:solidFill>
                <a:latin typeface="+mn-lt"/>
                <a:ea typeface="+mn-ea"/>
                <a:cs typeface="+mn-cs"/>
              </a:rPr>
              <a:t>Pesticide Safety Training</a:t>
            </a:r>
            <a:endParaRPr kumimoji="0" lang="en-US" sz="3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BA107B6D-8681-3FA7-4AA0-5B545B7807CA}"/>
              </a:ext>
            </a:extLst>
          </p:cNvPr>
          <p:cNvSpPr txBox="1"/>
          <p:nvPr/>
        </p:nvSpPr>
        <p:spPr>
          <a:xfrm>
            <a:off x="1414021" y="2198727"/>
            <a:ext cx="4497558" cy="5201424"/>
          </a:xfrm>
          <a:prstGeom prst="rect">
            <a:avLst/>
          </a:prstGeom>
          <a:noFill/>
        </p:spPr>
        <p:txBody>
          <a:bodyPr wrap="square" rtlCol="0">
            <a:spAutoFit/>
          </a:bodyPr>
          <a:lstStyle/>
          <a:p>
            <a:pPr marL="514350" indent="-514350">
              <a:buFont typeface="+mj-lt"/>
              <a:buAutoNum type="arabicPeriod"/>
            </a:pPr>
            <a:r>
              <a:rPr lang="en-US" sz="3000" dirty="0">
                <a:solidFill>
                  <a:srgbClr val="00567D"/>
                </a:solidFill>
              </a:rPr>
              <a:t>When must workers and handlers be trained?</a:t>
            </a:r>
          </a:p>
          <a:p>
            <a:pPr marL="514350" indent="-514350">
              <a:buFont typeface="+mj-lt"/>
              <a:buAutoNum type="arabicPeriod"/>
            </a:pPr>
            <a:r>
              <a:rPr lang="en-US" sz="3000" dirty="0">
                <a:solidFill>
                  <a:srgbClr val="00567D"/>
                </a:solidFill>
              </a:rPr>
              <a:t>How often must workers and handlers be trained?</a:t>
            </a:r>
          </a:p>
          <a:p>
            <a:pPr marL="514350" indent="-514350">
              <a:buFont typeface="+mj-lt"/>
              <a:buAutoNum type="arabicPeriod"/>
            </a:pPr>
            <a:r>
              <a:rPr lang="en-US" sz="3000" dirty="0">
                <a:solidFill>
                  <a:srgbClr val="00567D"/>
                </a:solidFill>
              </a:rPr>
              <a:t>How do I train my workers and handlers?</a:t>
            </a:r>
          </a:p>
          <a:p>
            <a:pPr marL="514350" indent="-514350">
              <a:buFont typeface="+mj-lt"/>
              <a:buAutoNum type="arabicPeriod"/>
            </a:pPr>
            <a:r>
              <a:rPr lang="en-US" sz="3000" dirty="0">
                <a:solidFill>
                  <a:srgbClr val="00567D"/>
                </a:solidFill>
              </a:rPr>
              <a:t>Who can provide the training?</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A0FA821A-E8B8-48C3-A475-D9323963B1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0E95BDCA-190C-663B-601D-06B9FF43F74D}"/>
              </a:ext>
            </a:extLst>
          </p:cNvPr>
          <p:cNvSpPr txBox="1"/>
          <p:nvPr/>
        </p:nvSpPr>
        <p:spPr>
          <a:xfrm>
            <a:off x="6786963" y="2198727"/>
            <a:ext cx="4877988" cy="4739759"/>
          </a:xfrm>
          <a:prstGeom prst="rect">
            <a:avLst/>
          </a:prstGeom>
          <a:noFill/>
        </p:spPr>
        <p:txBody>
          <a:bodyPr wrap="square" rtlCol="0">
            <a:spAutoFit/>
          </a:bodyPr>
          <a:lstStyle/>
          <a:p>
            <a:pPr marL="514350" indent="-514350">
              <a:buFont typeface="+mj-lt"/>
              <a:buAutoNum type="arabicPeriod" startAt="5"/>
            </a:pPr>
            <a:r>
              <a:rPr lang="en-US" sz="3000" dirty="0">
                <a:solidFill>
                  <a:srgbClr val="00567D"/>
                </a:solidFill>
              </a:rPr>
              <a:t>What about employees who speak a different language?</a:t>
            </a:r>
          </a:p>
          <a:p>
            <a:pPr marL="514350" indent="-514350">
              <a:buFont typeface="+mj-lt"/>
              <a:buAutoNum type="arabicPeriod" startAt="5"/>
            </a:pPr>
            <a:r>
              <a:rPr lang="en-US" sz="3000" dirty="0">
                <a:solidFill>
                  <a:srgbClr val="00567D"/>
                </a:solidFill>
              </a:rPr>
              <a:t>How long do I need to keep the training documentation? </a:t>
            </a:r>
          </a:p>
          <a:p>
            <a:pPr marL="514350" indent="-514350">
              <a:buFont typeface="+mj-lt"/>
              <a:buAutoNum type="arabicPeriod" startAt="5"/>
            </a:pPr>
            <a:r>
              <a:rPr lang="en-US" sz="3000" dirty="0">
                <a:solidFill>
                  <a:srgbClr val="00567D"/>
                </a:solidFill>
              </a:rPr>
              <a:t>Where should I train my employees?</a:t>
            </a:r>
          </a:p>
          <a:p>
            <a:r>
              <a:rPr lang="en-US" sz="3000" dirty="0">
                <a:solidFill>
                  <a:srgbClr val="00567D"/>
                </a:solidFill>
              </a:rPr>
              <a:t> </a:t>
            </a:r>
          </a:p>
          <a:p>
            <a:endParaRPr lang="en-US" sz="3200" dirty="0">
              <a:solidFill>
                <a:srgbClr val="00567D"/>
              </a:solidFill>
            </a:endParaRPr>
          </a:p>
        </p:txBody>
      </p:sp>
    </p:spTree>
    <p:extLst>
      <p:ext uri="{BB962C8B-B14F-4D97-AF65-F5344CB8AC3E}">
        <p14:creationId xmlns:p14="http://schemas.microsoft.com/office/powerpoint/2010/main" val="3930688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115D0-62CA-F160-FBF5-6AA797255F7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39D3E00-CEB8-4459-BA79-4074F4373D44}"/>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4B1DD461-757D-16CA-2925-D940485F838C}"/>
              </a:ext>
            </a:extLst>
          </p:cNvPr>
          <p:cNvSpPr>
            <a:spLocks noGrp="1"/>
          </p:cNvSpPr>
          <p:nvPr>
            <p:ph type="sldNum" sz="quarter" idx="12"/>
          </p:nvPr>
        </p:nvSpPr>
        <p:spPr/>
        <p:txBody>
          <a:bodyPr/>
          <a:lstStyle/>
          <a:p>
            <a:fld id="{99562CDD-8BC9-4CF6-AA03-D93997F55C9A}" type="slidenum">
              <a:rPr lang="en-US" smtClean="0"/>
              <a:pPr/>
              <a:t>12</a:t>
            </a:fld>
            <a:endParaRPr lang="en-US" dirty="0"/>
          </a:p>
        </p:txBody>
      </p:sp>
      <p:sp>
        <p:nvSpPr>
          <p:cNvPr id="2" name="Footer Placeholder 1" descr="workbook page number">
            <a:extLst>
              <a:ext uri="{FF2B5EF4-FFF2-40B4-BE49-F238E27FC236}">
                <a16:creationId xmlns:a16="http://schemas.microsoft.com/office/drawing/2014/main" id="{083FC05D-9A9F-43D8-B185-D5E818A9F772}"/>
              </a:ext>
            </a:extLst>
          </p:cNvPr>
          <p:cNvSpPr>
            <a:spLocks noGrp="1"/>
          </p:cNvSpPr>
          <p:nvPr>
            <p:ph type="ftr" sz="quarter" idx="11"/>
          </p:nvPr>
        </p:nvSpPr>
        <p:spPr/>
        <p:txBody>
          <a:bodyPr/>
          <a:lstStyle/>
          <a:p>
            <a:pPr algn="l"/>
            <a:r>
              <a:rPr lang="en-US" dirty="0"/>
              <a:t>Workbook Page #15</a:t>
            </a:r>
          </a:p>
        </p:txBody>
      </p:sp>
      <p:sp>
        <p:nvSpPr>
          <p:cNvPr id="9" name="Title 8">
            <a:extLst>
              <a:ext uri="{FF2B5EF4-FFF2-40B4-BE49-F238E27FC236}">
                <a16:creationId xmlns:a16="http://schemas.microsoft.com/office/drawing/2014/main" id="{7D06E847-712F-84DE-A71D-239FB1792368}"/>
              </a:ext>
            </a:extLst>
          </p:cNvPr>
          <p:cNvSpPr txBox="1">
            <a:spLocks noGrp="1"/>
          </p:cNvSpPr>
          <p:nvPr>
            <p:ph type="title" idx="4294967295"/>
          </p:nvPr>
        </p:nvSpPr>
        <p:spPr>
          <a:xfrm>
            <a:off x="1409626" y="491405"/>
            <a:ext cx="104827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Training records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9E39FB82-79C7-169B-C2CF-AD7EDDD8B906}"/>
              </a:ext>
            </a:extLst>
          </p:cNvPr>
          <p:cNvSpPr txBox="1"/>
          <p:nvPr/>
        </p:nvSpPr>
        <p:spPr>
          <a:xfrm>
            <a:off x="1284876" y="1814844"/>
            <a:ext cx="4089557" cy="5509200"/>
          </a:xfrm>
          <a:prstGeom prst="rect">
            <a:avLst/>
          </a:prstGeom>
          <a:noFill/>
        </p:spPr>
        <p:txBody>
          <a:bodyPr wrap="square" rtlCol="0">
            <a:spAutoFit/>
          </a:bodyPr>
          <a:lstStyle/>
          <a:p>
            <a:pPr marL="457200" indent="-457200">
              <a:buFont typeface="Arial" panose="020B0604020202020204" pitchFamily="34" charset="0"/>
              <a:buChar char="•"/>
            </a:pPr>
            <a:r>
              <a:rPr lang="en-US" sz="2900" dirty="0">
                <a:solidFill>
                  <a:srgbClr val="00567D"/>
                </a:solidFill>
              </a:rPr>
              <a:t>Worker’s or handler’s printed name and signature</a:t>
            </a:r>
          </a:p>
          <a:p>
            <a:pPr marL="457200" indent="-457200">
              <a:buFont typeface="Arial" panose="020B0604020202020204" pitchFamily="34" charset="0"/>
              <a:buChar char="•"/>
            </a:pPr>
            <a:r>
              <a:rPr lang="en-US" sz="2900" dirty="0">
                <a:solidFill>
                  <a:srgbClr val="00567D"/>
                </a:solidFill>
              </a:rPr>
              <a:t>Date of training</a:t>
            </a:r>
          </a:p>
          <a:p>
            <a:pPr marL="457200" indent="-457200">
              <a:buFont typeface="Arial" panose="020B0604020202020204" pitchFamily="34" charset="0"/>
              <a:buChar char="•"/>
            </a:pPr>
            <a:r>
              <a:rPr lang="en-US" sz="2900" dirty="0">
                <a:solidFill>
                  <a:srgbClr val="00567D"/>
                </a:solidFill>
              </a:rPr>
              <a:t>Trainer’s name</a:t>
            </a:r>
          </a:p>
          <a:p>
            <a:pPr marL="457200" indent="-457200">
              <a:buFont typeface="Arial" panose="020B0604020202020204" pitchFamily="34" charset="0"/>
              <a:buChar char="•"/>
            </a:pPr>
            <a:r>
              <a:rPr lang="en-US" sz="2900" dirty="0">
                <a:solidFill>
                  <a:srgbClr val="00567D"/>
                </a:solidFill>
              </a:rPr>
              <a:t>Trainer’s qualifications</a:t>
            </a:r>
          </a:p>
          <a:p>
            <a:pPr marL="457200" indent="-457200">
              <a:buFont typeface="Arial" panose="020B0604020202020204" pitchFamily="34" charset="0"/>
              <a:buChar char="•"/>
            </a:pPr>
            <a:r>
              <a:rPr lang="en-US" sz="2900" dirty="0">
                <a:solidFill>
                  <a:srgbClr val="00567D"/>
                </a:solidFill>
              </a:rPr>
              <a:t>Employer’s name</a:t>
            </a:r>
          </a:p>
          <a:p>
            <a:pPr marL="457200" indent="-457200">
              <a:buFont typeface="Arial" panose="020B0604020202020204" pitchFamily="34" charset="0"/>
              <a:buChar char="•"/>
            </a:pPr>
            <a:r>
              <a:rPr lang="en-US" sz="2900" dirty="0">
                <a:solidFill>
                  <a:srgbClr val="00567D"/>
                </a:solidFill>
              </a:rPr>
              <a:t>Identification of EPA approved training materials</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307990FB-E297-65DF-959D-BAFE59318F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pic>
        <p:nvPicPr>
          <p:cNvPr id="5" name="Picture Placeholder 5">
            <a:extLst>
              <a:ext uri="{FF2B5EF4-FFF2-40B4-BE49-F238E27FC236}">
                <a16:creationId xmlns:a16="http://schemas.microsoft.com/office/drawing/2014/main" id="{07E4EA00-751E-6796-755A-7A810FF46A8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t="1749" b="1749"/>
          <a:stretch>
            <a:fillRect/>
          </a:stretch>
        </p:blipFill>
        <p:spPr>
          <a:xfrm>
            <a:off x="5796356" y="1269742"/>
            <a:ext cx="6172200" cy="4873625"/>
          </a:xfrm>
          <a:prstGeom prst="rect">
            <a:avLst/>
          </a:prstGeom>
        </p:spPr>
      </p:pic>
    </p:spTree>
    <p:extLst>
      <p:ext uri="{BB962C8B-B14F-4D97-AF65-F5344CB8AC3E}">
        <p14:creationId xmlns:p14="http://schemas.microsoft.com/office/powerpoint/2010/main" val="2279011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52B84-A505-9BF2-24F6-AB9F207C542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15F2004-D5D2-D162-A928-AB44FF3EFE03}"/>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2289347D-6EE0-5BB1-103E-12D640ACB0DE}"/>
              </a:ext>
            </a:extLst>
          </p:cNvPr>
          <p:cNvSpPr>
            <a:spLocks noGrp="1"/>
          </p:cNvSpPr>
          <p:nvPr>
            <p:ph type="sldNum" sz="quarter" idx="12"/>
          </p:nvPr>
        </p:nvSpPr>
        <p:spPr/>
        <p:txBody>
          <a:bodyPr/>
          <a:lstStyle/>
          <a:p>
            <a:fld id="{99562CDD-8BC9-4CF6-AA03-D93997F55C9A}" type="slidenum">
              <a:rPr lang="en-US" smtClean="0"/>
              <a:pPr/>
              <a:t>13</a:t>
            </a:fld>
            <a:endParaRPr lang="en-US" dirty="0"/>
          </a:p>
        </p:txBody>
      </p:sp>
      <p:sp>
        <p:nvSpPr>
          <p:cNvPr id="2" name="Footer Placeholder 1" descr="workbook page number">
            <a:extLst>
              <a:ext uri="{FF2B5EF4-FFF2-40B4-BE49-F238E27FC236}">
                <a16:creationId xmlns:a16="http://schemas.microsoft.com/office/drawing/2014/main" id="{FF804D65-35E9-DD79-4589-FC4ACAA113AB}"/>
              </a:ext>
            </a:extLst>
          </p:cNvPr>
          <p:cNvSpPr>
            <a:spLocks noGrp="1"/>
          </p:cNvSpPr>
          <p:nvPr>
            <p:ph type="ftr" sz="quarter" idx="11"/>
          </p:nvPr>
        </p:nvSpPr>
        <p:spPr/>
        <p:txBody>
          <a:bodyPr/>
          <a:lstStyle/>
          <a:p>
            <a:pPr algn="l"/>
            <a:r>
              <a:rPr lang="en-US" dirty="0"/>
              <a:t>Workbook Page #15</a:t>
            </a:r>
          </a:p>
        </p:txBody>
      </p:sp>
      <p:sp>
        <p:nvSpPr>
          <p:cNvPr id="9" name="Title 8">
            <a:extLst>
              <a:ext uri="{FF2B5EF4-FFF2-40B4-BE49-F238E27FC236}">
                <a16:creationId xmlns:a16="http://schemas.microsoft.com/office/drawing/2014/main" id="{26A2A655-957E-0533-3AFA-035A096D60B4}"/>
              </a:ext>
            </a:extLst>
          </p:cNvPr>
          <p:cNvSpPr txBox="1">
            <a:spLocks noGrp="1"/>
          </p:cNvSpPr>
          <p:nvPr>
            <p:ph type="title" idx="4294967295"/>
          </p:nvPr>
        </p:nvSpPr>
        <p:spPr>
          <a:xfrm>
            <a:off x="1409626" y="491405"/>
            <a:ext cx="104827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Sources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E7D10C6C-89FC-DB6E-EF0E-39EF1BE1B2DC}"/>
              </a:ext>
            </a:extLst>
          </p:cNvPr>
          <p:cNvSpPr txBox="1"/>
          <p:nvPr/>
        </p:nvSpPr>
        <p:spPr>
          <a:xfrm>
            <a:off x="1284876" y="1814844"/>
            <a:ext cx="4435280" cy="4108817"/>
          </a:xfrm>
          <a:prstGeom prst="rect">
            <a:avLst/>
          </a:prstGeom>
          <a:noFill/>
        </p:spPr>
        <p:txBody>
          <a:bodyPr wrap="square" rtlCol="0">
            <a:spAutoFit/>
          </a:bodyPr>
          <a:lstStyle/>
          <a:p>
            <a:r>
              <a:rPr lang="en-US" sz="2900" i="1" dirty="0">
                <a:solidFill>
                  <a:srgbClr val="00567D"/>
                </a:solidFill>
              </a:rPr>
              <a:t>Environmental</a:t>
            </a:r>
            <a:r>
              <a:rPr lang="en-US" sz="2800" i="1" dirty="0"/>
              <a:t> </a:t>
            </a:r>
            <a:r>
              <a:rPr lang="en-US" sz="2900" i="1" dirty="0">
                <a:solidFill>
                  <a:srgbClr val="00567D"/>
                </a:solidFill>
              </a:rPr>
              <a:t>Protection Agency (EPA):</a:t>
            </a:r>
          </a:p>
          <a:p>
            <a:pPr lvl="1"/>
            <a:r>
              <a:rPr lang="en-US" i="1" dirty="0">
                <a:solidFill>
                  <a:srgbClr val="00567D"/>
                </a:solidFill>
              </a:rPr>
              <a:t>Phone: 1-888-663-2155</a:t>
            </a:r>
          </a:p>
          <a:p>
            <a:pPr lvl="1"/>
            <a:r>
              <a:rPr lang="en-US" i="1" dirty="0">
                <a:solidFill>
                  <a:srgbClr val="00567D"/>
                </a:solidFill>
              </a:rPr>
              <a:t>Website: </a:t>
            </a:r>
            <a:r>
              <a:rPr lang="en-US" i="1" dirty="0">
                <a:solidFill>
                  <a:srgbClr val="00567D"/>
                </a:solidFill>
                <a:hlinkClick r:id="rId3" tooltip="Link to E P A website">
                  <a:extLst>
                    <a:ext uri="{A12FA001-AC4F-418D-AE19-62706E023703}">
                      <ahyp:hlinkClr xmlns:ahyp="http://schemas.microsoft.com/office/drawing/2018/hyperlinkcolor" val="tx"/>
                    </a:ext>
                  </a:extLst>
                </a:hlinkClick>
              </a:rPr>
              <a:t>www.epa.gov</a:t>
            </a:r>
            <a:endParaRPr lang="en-US" i="1" dirty="0">
              <a:solidFill>
                <a:srgbClr val="00567D"/>
              </a:solidFill>
            </a:endParaRPr>
          </a:p>
          <a:p>
            <a:endParaRPr lang="en-US" sz="2900" i="1" dirty="0">
              <a:solidFill>
                <a:srgbClr val="00567D"/>
              </a:solidFill>
            </a:endParaRPr>
          </a:p>
          <a:p>
            <a:r>
              <a:rPr lang="en-US" sz="2900" i="1" dirty="0">
                <a:solidFill>
                  <a:srgbClr val="00567D"/>
                </a:solidFill>
              </a:rPr>
              <a:t>Pesticide Educational Resources Collaborative:</a:t>
            </a:r>
          </a:p>
          <a:p>
            <a:pPr lvl="1"/>
            <a:r>
              <a:rPr lang="en-US" i="1" dirty="0">
                <a:solidFill>
                  <a:srgbClr val="00567D"/>
                </a:solidFill>
              </a:rPr>
              <a:t>Website: </a:t>
            </a:r>
            <a:r>
              <a:rPr lang="en-US" i="1" dirty="0">
                <a:solidFill>
                  <a:srgbClr val="00567D"/>
                </a:solidFill>
                <a:hlinkClick r:id="rId4" tooltip="Link to pesticide educational resources website">
                  <a:extLst>
                    <a:ext uri="{A12FA001-AC4F-418D-AE19-62706E023703}">
                      <ahyp:hlinkClr xmlns:ahyp="http://schemas.microsoft.com/office/drawing/2018/hyperlinkcolor" val="tx"/>
                    </a:ext>
                  </a:extLst>
                </a:hlinkClick>
              </a:rPr>
              <a:t>www.pesticideresources.org</a:t>
            </a:r>
            <a:endParaRPr lang="en-US" i="1" dirty="0">
              <a:solidFill>
                <a:srgbClr val="00567D"/>
              </a:solidFill>
            </a:endParaRP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F3AED675-B3E3-77A4-C2A4-DAE09C38B07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23" y="218087"/>
            <a:ext cx="986814" cy="546635"/>
          </a:xfrm>
          <a:prstGeom prst="rect">
            <a:avLst/>
          </a:prstGeom>
        </p:spPr>
      </p:pic>
      <p:pic>
        <p:nvPicPr>
          <p:cNvPr id="7" name="Picture Placeholder 16" descr="Image of the EPA and PERC business logos.">
            <a:extLst>
              <a:ext uri="{FF2B5EF4-FFF2-40B4-BE49-F238E27FC236}">
                <a16:creationId xmlns:a16="http://schemas.microsoft.com/office/drawing/2014/main" id="{A4748BB9-1372-E183-90BF-FB6FA3064C91}"/>
              </a:ext>
            </a:extLst>
          </p:cNvPr>
          <p:cNvPicPr>
            <a:picLocks noChangeAspect="1"/>
          </p:cNvPicPr>
          <p:nvPr/>
        </p:nvPicPr>
        <p:blipFill>
          <a:blip r:embed="rId6">
            <a:extLst>
              <a:ext uri="{28A0092B-C50C-407E-A947-70E740481C1C}">
                <a14:useLocalDpi xmlns:a14="http://schemas.microsoft.com/office/drawing/2010/main" val="0"/>
              </a:ext>
            </a:extLst>
          </a:blip>
          <a:srcRect t="3160" b="3160"/>
          <a:stretch>
            <a:fillRect/>
          </a:stretch>
        </p:blipFill>
        <p:spPr>
          <a:xfrm>
            <a:off x="5844906" y="1132357"/>
            <a:ext cx="6172200" cy="4873625"/>
          </a:xfrm>
          <a:prstGeom prst="rect">
            <a:avLst/>
          </a:prstGeom>
        </p:spPr>
      </p:pic>
    </p:spTree>
    <p:extLst>
      <p:ext uri="{BB962C8B-B14F-4D97-AF65-F5344CB8AC3E}">
        <p14:creationId xmlns:p14="http://schemas.microsoft.com/office/powerpoint/2010/main" val="124878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CE76F-250E-60A5-31E9-1A095CD2B6E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21FFAED-47C8-AA0D-E677-1020B16AD283}"/>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50E055B6-0EDE-80B5-4AD5-945FC0CA98F3}"/>
              </a:ext>
            </a:extLst>
          </p:cNvPr>
          <p:cNvSpPr>
            <a:spLocks noGrp="1"/>
          </p:cNvSpPr>
          <p:nvPr>
            <p:ph type="sldNum" sz="quarter" idx="12"/>
          </p:nvPr>
        </p:nvSpPr>
        <p:spPr/>
        <p:txBody>
          <a:bodyPr/>
          <a:lstStyle/>
          <a:p>
            <a:fld id="{99562CDD-8BC9-4CF6-AA03-D93997F55C9A}" type="slidenum">
              <a:rPr lang="en-US" smtClean="0"/>
              <a:pPr/>
              <a:t>14</a:t>
            </a:fld>
            <a:endParaRPr lang="en-US" dirty="0"/>
          </a:p>
        </p:txBody>
      </p:sp>
      <p:sp>
        <p:nvSpPr>
          <p:cNvPr id="2" name="Footer Placeholder 1" descr="workbook page number">
            <a:extLst>
              <a:ext uri="{FF2B5EF4-FFF2-40B4-BE49-F238E27FC236}">
                <a16:creationId xmlns:a16="http://schemas.microsoft.com/office/drawing/2014/main" id="{CF1BEDC2-5DEF-C826-C9BC-A700A061AB8B}"/>
              </a:ext>
            </a:extLst>
          </p:cNvPr>
          <p:cNvSpPr>
            <a:spLocks noGrp="1"/>
          </p:cNvSpPr>
          <p:nvPr>
            <p:ph type="ftr" sz="quarter" idx="11"/>
          </p:nvPr>
        </p:nvSpPr>
        <p:spPr/>
        <p:txBody>
          <a:bodyPr/>
          <a:lstStyle/>
          <a:p>
            <a:pPr algn="l"/>
            <a:r>
              <a:rPr lang="en-US" dirty="0"/>
              <a:t>Workbook Page #16</a:t>
            </a:r>
          </a:p>
        </p:txBody>
      </p:sp>
      <p:sp>
        <p:nvSpPr>
          <p:cNvPr id="9" name="Title 8">
            <a:extLst>
              <a:ext uri="{FF2B5EF4-FFF2-40B4-BE49-F238E27FC236}">
                <a16:creationId xmlns:a16="http://schemas.microsoft.com/office/drawing/2014/main" id="{439E6EAF-3E71-28D6-A6BF-C6D1173AC213}"/>
              </a:ext>
            </a:extLst>
          </p:cNvPr>
          <p:cNvSpPr txBox="1">
            <a:spLocks noGrp="1"/>
          </p:cNvSpPr>
          <p:nvPr>
            <p:ph type="title" idx="4294967295"/>
          </p:nvPr>
        </p:nvSpPr>
        <p:spPr>
          <a:xfrm>
            <a:off x="1513323" y="491405"/>
            <a:ext cx="104827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Training Exercise </a:t>
            </a:r>
            <a:r>
              <a:rPr kumimoji="0" lang="en-US" sz="2800" i="0" u="none" strike="noStrike" kern="1200" cap="none" spc="0" normalizeH="0" baseline="0" noProof="0" dirty="0">
                <a:ln>
                  <a:noFill/>
                </a:ln>
                <a:solidFill>
                  <a:srgbClr val="00567D"/>
                </a:solidFill>
                <a:effectLst/>
                <a:uLnTx/>
                <a:uFillTx/>
                <a:latin typeface="+mn-lt"/>
                <a:ea typeface="+mn-ea"/>
                <a:cs typeface="+mn-cs"/>
              </a:rPr>
              <a:t>(page 16)</a:t>
            </a:r>
            <a:br>
              <a:rPr kumimoji="0" lang="en-US" sz="2800" i="0" u="none" strike="noStrike" kern="1200" cap="none" spc="0" normalizeH="0" baseline="0" noProof="0" dirty="0">
                <a:ln>
                  <a:noFill/>
                </a:ln>
                <a:solidFill>
                  <a:srgbClr val="00567D"/>
                </a:solidFill>
                <a:effectLst/>
                <a:uLnTx/>
                <a:uFillTx/>
                <a:latin typeface="+mn-lt"/>
                <a:ea typeface="+mn-ea"/>
                <a:cs typeface="+mn-cs"/>
              </a:rPr>
            </a:br>
            <a:r>
              <a:rPr kumimoji="0" lang="en-US" sz="4000" i="0" u="none" strike="noStrike" kern="1200" cap="none" spc="0" normalizeH="0" baseline="0" noProof="0" dirty="0">
                <a:ln>
                  <a:noFill/>
                </a:ln>
                <a:solidFill>
                  <a:srgbClr val="00567D"/>
                </a:solidFill>
                <a:effectLst/>
                <a:uLnTx/>
                <a:uFillTx/>
                <a:latin typeface="+mn-lt"/>
                <a:ea typeface="+mn-ea"/>
                <a:cs typeface="+mn-cs"/>
              </a:rPr>
              <a:t>For English language learners in the group</a:t>
            </a:r>
          </a:p>
        </p:txBody>
      </p:sp>
      <p:sp>
        <p:nvSpPr>
          <p:cNvPr id="8" name="TextBox 7">
            <a:extLst>
              <a:ext uri="{FF2B5EF4-FFF2-40B4-BE49-F238E27FC236}">
                <a16:creationId xmlns:a16="http://schemas.microsoft.com/office/drawing/2014/main" id="{664FAD72-2165-2CEF-9A07-07D777BE1176}"/>
              </a:ext>
            </a:extLst>
          </p:cNvPr>
          <p:cNvSpPr txBox="1"/>
          <p:nvPr/>
        </p:nvSpPr>
        <p:spPr>
          <a:xfrm>
            <a:off x="1288052" y="2220331"/>
            <a:ext cx="3423798" cy="1769715"/>
          </a:xfrm>
          <a:prstGeom prst="rect">
            <a:avLst/>
          </a:prstGeom>
          <a:noFill/>
        </p:spPr>
        <p:txBody>
          <a:bodyPr wrap="square" rtlCol="0">
            <a:spAutoFit/>
          </a:bodyPr>
          <a:lstStyle/>
          <a:p>
            <a:r>
              <a:rPr lang="en-US" sz="3000" b="1" i="1" dirty="0">
                <a:solidFill>
                  <a:srgbClr val="00567D"/>
                </a:solidFill>
              </a:rPr>
              <a:t>Language Leader</a:t>
            </a:r>
            <a:r>
              <a:rPr lang="en-US" sz="2700" dirty="0">
                <a:solidFill>
                  <a:srgbClr val="00567D"/>
                </a:solidFill>
              </a:rPr>
              <a:t>:</a:t>
            </a:r>
          </a:p>
          <a:p>
            <a:r>
              <a:rPr lang="en-US" sz="2700" dirty="0">
                <a:solidFill>
                  <a:srgbClr val="00567D"/>
                </a:solidFill>
              </a:rPr>
              <a:t>Bilingual person with good speaking skills.</a:t>
            </a:r>
          </a:p>
          <a:p>
            <a:endParaRPr lang="en-US" sz="2500" dirty="0">
              <a:solidFill>
                <a:srgbClr val="00567D"/>
              </a:solidFill>
            </a:endParaRPr>
          </a:p>
        </p:txBody>
      </p:sp>
      <p:sp>
        <p:nvSpPr>
          <p:cNvPr id="12" name="TextBox 11">
            <a:extLst>
              <a:ext uri="{FF2B5EF4-FFF2-40B4-BE49-F238E27FC236}">
                <a16:creationId xmlns:a16="http://schemas.microsoft.com/office/drawing/2014/main" id="{AAD2D9B5-5C7F-E5F5-775D-0DA0DC1D202F}"/>
              </a:ext>
            </a:extLst>
          </p:cNvPr>
          <p:cNvSpPr txBox="1"/>
          <p:nvPr/>
        </p:nvSpPr>
        <p:spPr>
          <a:xfrm>
            <a:off x="5064579" y="2220331"/>
            <a:ext cx="2914439" cy="2600712"/>
          </a:xfrm>
          <a:prstGeom prst="rect">
            <a:avLst/>
          </a:prstGeom>
          <a:noFill/>
        </p:spPr>
        <p:txBody>
          <a:bodyPr wrap="square" rtlCol="0">
            <a:spAutoFit/>
          </a:bodyPr>
          <a:lstStyle/>
          <a:p>
            <a:r>
              <a:rPr lang="en-US" sz="3000" b="1" i="1" dirty="0">
                <a:solidFill>
                  <a:srgbClr val="00567D"/>
                </a:solidFill>
              </a:rPr>
              <a:t>Social Leader</a:t>
            </a:r>
            <a:r>
              <a:rPr lang="en-US" sz="2700" dirty="0">
                <a:solidFill>
                  <a:srgbClr val="00567D"/>
                </a:solidFill>
              </a:rPr>
              <a:t>:</a:t>
            </a:r>
          </a:p>
          <a:p>
            <a:r>
              <a:rPr lang="en-US" sz="2700" dirty="0">
                <a:solidFill>
                  <a:srgbClr val="00567D"/>
                </a:solidFill>
              </a:rPr>
              <a:t>A person who is viewed as a leader by the group.</a:t>
            </a:r>
          </a:p>
          <a:p>
            <a:endParaRPr lang="en-US" sz="2700" dirty="0">
              <a:solidFill>
                <a:srgbClr val="00567D"/>
              </a:solidFill>
            </a:endParaRPr>
          </a:p>
          <a:p>
            <a:endParaRPr lang="en-US" sz="2500" dirty="0">
              <a:solidFill>
                <a:srgbClr val="00567D"/>
              </a:solidFill>
            </a:endParaRPr>
          </a:p>
        </p:txBody>
      </p:sp>
      <p:pic>
        <p:nvPicPr>
          <p:cNvPr id="4" name="Picture 3">
            <a:extLst>
              <a:ext uri="{FF2B5EF4-FFF2-40B4-BE49-F238E27FC236}">
                <a16:creationId xmlns:a16="http://schemas.microsoft.com/office/drawing/2014/main" id="{70C7BBFE-3311-3364-6C8C-9FC6535E10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5BFEFBF8-206D-9579-0821-C2443B7EEC7D}"/>
              </a:ext>
            </a:extLst>
          </p:cNvPr>
          <p:cNvSpPr txBox="1"/>
          <p:nvPr/>
        </p:nvSpPr>
        <p:spPr>
          <a:xfrm>
            <a:off x="8232451" y="2220331"/>
            <a:ext cx="3720737" cy="2600712"/>
          </a:xfrm>
          <a:prstGeom prst="rect">
            <a:avLst/>
          </a:prstGeom>
          <a:noFill/>
        </p:spPr>
        <p:txBody>
          <a:bodyPr wrap="square" rtlCol="0">
            <a:spAutoFit/>
          </a:bodyPr>
          <a:lstStyle/>
          <a:p>
            <a:r>
              <a:rPr lang="en-US" sz="3000" b="1" i="1" dirty="0">
                <a:solidFill>
                  <a:srgbClr val="00567D"/>
                </a:solidFill>
              </a:rPr>
              <a:t>Technical Leader:</a:t>
            </a:r>
          </a:p>
          <a:p>
            <a:r>
              <a:rPr lang="en-US" sz="2700" dirty="0">
                <a:solidFill>
                  <a:srgbClr val="00567D"/>
                </a:solidFill>
              </a:rPr>
              <a:t>The person with the best job and safety-related knowledge (usually the most experienced).</a:t>
            </a:r>
          </a:p>
          <a:p>
            <a:endParaRPr lang="en-US" sz="2500" dirty="0">
              <a:solidFill>
                <a:srgbClr val="00567D"/>
              </a:solidFill>
            </a:endParaRPr>
          </a:p>
        </p:txBody>
      </p:sp>
      <p:cxnSp>
        <p:nvCxnSpPr>
          <p:cNvPr id="10" name="Straight Connector 9">
            <a:extLst>
              <a:ext uri="{FF2B5EF4-FFF2-40B4-BE49-F238E27FC236}">
                <a16:creationId xmlns:a16="http://schemas.microsoft.com/office/drawing/2014/main" id="{3B548FD2-F6EE-5C19-43A4-B22412FB6D3F}"/>
              </a:ext>
              <a:ext uri="{C183D7F6-B498-43B3-948B-1728B52AA6E4}">
                <adec:decorative xmlns:adec="http://schemas.microsoft.com/office/drawing/2017/decorative" val="1"/>
              </a:ext>
            </a:extLst>
          </p:cNvPr>
          <p:cNvCxnSpPr>
            <a:cxnSpLocks/>
          </p:cNvCxnSpPr>
          <p:nvPr/>
        </p:nvCxnSpPr>
        <p:spPr>
          <a:xfrm flipV="1">
            <a:off x="4495655" y="1979631"/>
            <a:ext cx="0" cy="3738793"/>
          </a:xfrm>
          <a:prstGeom prst="line">
            <a:avLst/>
          </a:prstGeom>
          <a:ln>
            <a:solidFill>
              <a:srgbClr val="00567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05F7938-BA6B-02F6-0CA7-1D6385DAC859}"/>
              </a:ext>
              <a:ext uri="{C183D7F6-B498-43B3-948B-1728B52AA6E4}">
                <adec:decorative xmlns:adec="http://schemas.microsoft.com/office/drawing/2017/decorative" val="1"/>
              </a:ext>
            </a:extLst>
          </p:cNvPr>
          <p:cNvCxnSpPr>
            <a:cxnSpLocks/>
          </p:cNvCxnSpPr>
          <p:nvPr/>
        </p:nvCxnSpPr>
        <p:spPr>
          <a:xfrm flipV="1">
            <a:off x="8115553" y="1979631"/>
            <a:ext cx="0" cy="3738793"/>
          </a:xfrm>
          <a:prstGeom prst="line">
            <a:avLst/>
          </a:prstGeom>
          <a:ln>
            <a:solidFill>
              <a:srgbClr val="0056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21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87297-0DE8-8E1A-DBDB-49C6AC8AFAF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F6DE991-3381-5998-D861-D9815933DC86}"/>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7F6E5EDC-8264-2A72-C781-2EB8EDE3C9A5}"/>
              </a:ext>
            </a:extLst>
          </p:cNvPr>
          <p:cNvSpPr>
            <a:spLocks noGrp="1"/>
          </p:cNvSpPr>
          <p:nvPr>
            <p:ph type="sldNum" sz="quarter" idx="12"/>
          </p:nvPr>
        </p:nvSpPr>
        <p:spPr/>
        <p:txBody>
          <a:bodyPr/>
          <a:lstStyle/>
          <a:p>
            <a:fld id="{99562CDD-8BC9-4CF6-AA03-D93997F55C9A}" type="slidenum">
              <a:rPr lang="en-US" smtClean="0"/>
              <a:pPr/>
              <a:t>15</a:t>
            </a:fld>
            <a:endParaRPr lang="en-US" dirty="0"/>
          </a:p>
        </p:txBody>
      </p:sp>
      <p:sp>
        <p:nvSpPr>
          <p:cNvPr id="2" name="Footer Placeholder 1" descr="workbook page number">
            <a:extLst>
              <a:ext uri="{FF2B5EF4-FFF2-40B4-BE49-F238E27FC236}">
                <a16:creationId xmlns:a16="http://schemas.microsoft.com/office/drawing/2014/main" id="{94599140-D729-F8A3-149D-F39CF47E6494}"/>
              </a:ext>
            </a:extLst>
          </p:cNvPr>
          <p:cNvSpPr>
            <a:spLocks noGrp="1"/>
          </p:cNvSpPr>
          <p:nvPr>
            <p:ph type="ftr" sz="quarter" idx="11"/>
          </p:nvPr>
        </p:nvSpPr>
        <p:spPr/>
        <p:txBody>
          <a:bodyPr/>
          <a:lstStyle/>
          <a:p>
            <a:pPr algn="l"/>
            <a:r>
              <a:rPr lang="en-US" dirty="0"/>
              <a:t>Workbook Page #18</a:t>
            </a:r>
          </a:p>
        </p:txBody>
      </p:sp>
      <p:sp>
        <p:nvSpPr>
          <p:cNvPr id="9" name="Title 8">
            <a:extLst>
              <a:ext uri="{FF2B5EF4-FFF2-40B4-BE49-F238E27FC236}">
                <a16:creationId xmlns:a16="http://schemas.microsoft.com/office/drawing/2014/main" id="{69761648-AE78-547E-2391-C2251E2856C6}"/>
              </a:ext>
            </a:extLst>
          </p:cNvPr>
          <p:cNvSpPr txBox="1">
            <a:spLocks noGrp="1"/>
          </p:cNvSpPr>
          <p:nvPr>
            <p:ph type="title" idx="4294967295"/>
          </p:nvPr>
        </p:nvSpPr>
        <p:spPr>
          <a:xfrm>
            <a:off x="1170423" y="491405"/>
            <a:ext cx="1048273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Decontamination supplies</a:t>
            </a:r>
          </a:p>
        </p:txBody>
      </p:sp>
      <p:sp>
        <p:nvSpPr>
          <p:cNvPr id="12" name="TextBox 11">
            <a:extLst>
              <a:ext uri="{FF2B5EF4-FFF2-40B4-BE49-F238E27FC236}">
                <a16:creationId xmlns:a16="http://schemas.microsoft.com/office/drawing/2014/main" id="{6C3C307A-A8F7-16CC-B7F4-0A04E0490DF1}"/>
              </a:ext>
            </a:extLst>
          </p:cNvPr>
          <p:cNvSpPr txBox="1"/>
          <p:nvPr/>
        </p:nvSpPr>
        <p:spPr>
          <a:xfrm>
            <a:off x="1149694" y="1754564"/>
            <a:ext cx="4271896" cy="1308050"/>
          </a:xfrm>
          <a:prstGeom prst="rect">
            <a:avLst/>
          </a:prstGeom>
          <a:noFill/>
        </p:spPr>
        <p:txBody>
          <a:bodyPr wrap="square" rtlCol="0">
            <a:spAutoFit/>
          </a:bodyPr>
          <a:lstStyle/>
          <a:p>
            <a:r>
              <a:rPr lang="en-US" sz="2500" b="1" dirty="0">
                <a:solidFill>
                  <a:srgbClr val="00567D"/>
                </a:solidFill>
              </a:rPr>
              <a:t>1 Gallon of Water : Person</a:t>
            </a:r>
          </a:p>
          <a:p>
            <a:endParaRPr lang="en-US" sz="2700" dirty="0">
              <a:solidFill>
                <a:srgbClr val="00567D"/>
              </a:solidFill>
            </a:endParaRPr>
          </a:p>
          <a:p>
            <a:endParaRPr lang="en-US" sz="2500" dirty="0">
              <a:solidFill>
                <a:srgbClr val="00567D"/>
              </a:solidFill>
            </a:endParaRPr>
          </a:p>
        </p:txBody>
      </p:sp>
      <p:pic>
        <p:nvPicPr>
          <p:cNvPr id="5" name="Content Placeholder 9" descr="Image containing 1 individual and 1 gallon of water.">
            <a:extLst>
              <a:ext uri="{FF2B5EF4-FFF2-40B4-BE49-F238E27FC236}">
                <a16:creationId xmlns:a16="http://schemas.microsoft.com/office/drawing/2014/main" id="{BFCF4EAE-0021-35D2-8DB8-B4D0DE876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439" y="3136617"/>
            <a:ext cx="1431411" cy="2257594"/>
          </a:xfrm>
          <a:prstGeom prst="rect">
            <a:avLst/>
          </a:prstGeom>
        </p:spPr>
      </p:pic>
      <p:pic>
        <p:nvPicPr>
          <p:cNvPr id="4" name="Picture 3">
            <a:extLst>
              <a:ext uri="{FF2B5EF4-FFF2-40B4-BE49-F238E27FC236}">
                <a16:creationId xmlns:a16="http://schemas.microsoft.com/office/drawing/2014/main" id="{E300A50E-247D-28AA-4DA2-2432DEC2FCF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C6BB0556-5F20-4BEB-8C08-B55E3E40F6DE}"/>
              </a:ext>
            </a:extLst>
          </p:cNvPr>
          <p:cNvSpPr txBox="1"/>
          <p:nvPr/>
        </p:nvSpPr>
        <p:spPr>
          <a:xfrm>
            <a:off x="4928310" y="1734103"/>
            <a:ext cx="4271896" cy="892552"/>
          </a:xfrm>
          <a:prstGeom prst="rect">
            <a:avLst/>
          </a:prstGeom>
          <a:noFill/>
        </p:spPr>
        <p:txBody>
          <a:bodyPr wrap="square" rtlCol="0">
            <a:spAutoFit/>
          </a:bodyPr>
          <a:lstStyle/>
          <a:p>
            <a:r>
              <a:rPr lang="en-US" sz="2500" b="1" dirty="0">
                <a:solidFill>
                  <a:srgbClr val="00567D"/>
                </a:solidFill>
              </a:rPr>
              <a:t>3 Gallons of Water : Handler</a:t>
            </a:r>
          </a:p>
          <a:p>
            <a:endParaRPr lang="en-US" sz="2500" dirty="0">
              <a:solidFill>
                <a:srgbClr val="00567D"/>
              </a:solidFill>
            </a:endParaRPr>
          </a:p>
        </p:txBody>
      </p:sp>
      <p:pic>
        <p:nvPicPr>
          <p:cNvPr id="13" name="Content Placeholder 3" descr="Image containing 1 handler and 3 gallons of water.">
            <a:extLst>
              <a:ext uri="{FF2B5EF4-FFF2-40B4-BE49-F238E27FC236}">
                <a16:creationId xmlns:a16="http://schemas.microsoft.com/office/drawing/2014/main" id="{CEFE3AA6-4F02-0A89-F8DA-9FAFD336D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0368" y="3385473"/>
            <a:ext cx="3038470" cy="2140952"/>
          </a:xfrm>
          <a:prstGeom prst="rect">
            <a:avLst/>
          </a:prstGeom>
          <a:ln>
            <a:noFill/>
          </a:ln>
        </p:spPr>
      </p:pic>
      <p:sp>
        <p:nvSpPr>
          <p:cNvPr id="7" name="TextBox 6">
            <a:extLst>
              <a:ext uri="{FF2B5EF4-FFF2-40B4-BE49-F238E27FC236}">
                <a16:creationId xmlns:a16="http://schemas.microsoft.com/office/drawing/2014/main" id="{210E652F-3558-BC4B-67FB-5EC992A2DA51}"/>
              </a:ext>
            </a:extLst>
          </p:cNvPr>
          <p:cNvSpPr txBox="1"/>
          <p:nvPr/>
        </p:nvSpPr>
        <p:spPr>
          <a:xfrm>
            <a:off x="8892572" y="1703991"/>
            <a:ext cx="5163178" cy="1661993"/>
          </a:xfrm>
          <a:prstGeom prst="rect">
            <a:avLst/>
          </a:prstGeom>
          <a:noFill/>
        </p:spPr>
        <p:txBody>
          <a:bodyPr wrap="square" rtlCol="0">
            <a:spAutoFit/>
          </a:bodyPr>
          <a:lstStyle/>
          <a:p>
            <a:r>
              <a:rPr lang="en-US" sz="2500" b="1" dirty="0">
                <a:solidFill>
                  <a:srgbClr val="00567D"/>
                </a:solidFill>
              </a:rPr>
              <a:t>Eye Wash : “Danger” or</a:t>
            </a:r>
          </a:p>
          <a:p>
            <a:r>
              <a:rPr lang="en-US" sz="2500" b="1" dirty="0">
                <a:solidFill>
                  <a:srgbClr val="00567D"/>
                </a:solidFill>
              </a:rPr>
              <a:t>“Danger Poison” Label</a:t>
            </a:r>
          </a:p>
          <a:p>
            <a:endParaRPr lang="en-US" sz="2700" dirty="0">
              <a:solidFill>
                <a:srgbClr val="00567D"/>
              </a:solidFill>
            </a:endParaRPr>
          </a:p>
          <a:p>
            <a:endParaRPr lang="en-US" sz="2500" dirty="0">
              <a:solidFill>
                <a:srgbClr val="00567D"/>
              </a:solidFill>
            </a:endParaRPr>
          </a:p>
        </p:txBody>
      </p:sp>
      <p:cxnSp>
        <p:nvCxnSpPr>
          <p:cNvPr id="10" name="Straight Connector 9">
            <a:extLst>
              <a:ext uri="{FF2B5EF4-FFF2-40B4-BE49-F238E27FC236}">
                <a16:creationId xmlns:a16="http://schemas.microsoft.com/office/drawing/2014/main" id="{E1597E5A-23AB-E3D9-B71E-9299976376CA}"/>
              </a:ext>
              <a:ext uri="{C183D7F6-B498-43B3-948B-1728B52AA6E4}">
                <adec:decorative xmlns:adec="http://schemas.microsoft.com/office/drawing/2017/decorative" val="1"/>
              </a:ext>
            </a:extLst>
          </p:cNvPr>
          <p:cNvCxnSpPr>
            <a:cxnSpLocks/>
          </p:cNvCxnSpPr>
          <p:nvPr/>
        </p:nvCxnSpPr>
        <p:spPr>
          <a:xfrm flipV="1">
            <a:off x="4870568" y="1764089"/>
            <a:ext cx="0" cy="3738793"/>
          </a:xfrm>
          <a:prstGeom prst="line">
            <a:avLst/>
          </a:prstGeom>
          <a:ln>
            <a:solidFill>
              <a:srgbClr val="00567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C56BCE-5E26-DE31-EF67-D9988B34FDEC}"/>
              </a:ext>
              <a:ext uri="{C183D7F6-B498-43B3-948B-1728B52AA6E4}">
                <adec:decorative xmlns:adec="http://schemas.microsoft.com/office/drawing/2017/decorative" val="1"/>
              </a:ext>
            </a:extLst>
          </p:cNvPr>
          <p:cNvCxnSpPr>
            <a:cxnSpLocks/>
          </p:cNvCxnSpPr>
          <p:nvPr/>
        </p:nvCxnSpPr>
        <p:spPr>
          <a:xfrm flipV="1">
            <a:off x="8880991" y="1764089"/>
            <a:ext cx="0" cy="3738793"/>
          </a:xfrm>
          <a:prstGeom prst="line">
            <a:avLst/>
          </a:prstGeom>
          <a:ln>
            <a:solidFill>
              <a:srgbClr val="00567D"/>
            </a:solidFill>
          </a:ln>
        </p:spPr>
        <p:style>
          <a:lnRef idx="1">
            <a:schemeClr val="accent1"/>
          </a:lnRef>
          <a:fillRef idx="0">
            <a:schemeClr val="accent1"/>
          </a:fillRef>
          <a:effectRef idx="0">
            <a:schemeClr val="accent1"/>
          </a:effectRef>
          <a:fontRef idx="minor">
            <a:schemeClr val="tx1"/>
          </a:fontRef>
        </p:style>
      </p:cxnSp>
      <p:pic>
        <p:nvPicPr>
          <p:cNvPr id="14" name="Picture 13" descr="Image depicting an eye wash station.">
            <a:extLst>
              <a:ext uri="{FF2B5EF4-FFF2-40B4-BE49-F238E27FC236}">
                <a16:creationId xmlns:a16="http://schemas.microsoft.com/office/drawing/2014/main" id="{43668CB3-629C-9769-370E-D2F5331CE5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1773" y="3155667"/>
            <a:ext cx="1074881" cy="2289039"/>
          </a:xfrm>
          <a:prstGeom prst="rect">
            <a:avLst/>
          </a:prstGeom>
        </p:spPr>
      </p:pic>
    </p:spTree>
    <p:extLst>
      <p:ext uri="{BB962C8B-B14F-4D97-AF65-F5344CB8AC3E}">
        <p14:creationId xmlns:p14="http://schemas.microsoft.com/office/powerpoint/2010/main" val="3742123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2B5ED-383A-E9A0-1DBB-B1EF1FEAC8C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9DA6048-39AA-01E8-BF62-9A8A016DDCCC}"/>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0720D13E-9695-D470-29F4-82D9AF648122}"/>
              </a:ext>
            </a:extLst>
          </p:cNvPr>
          <p:cNvSpPr>
            <a:spLocks noGrp="1"/>
          </p:cNvSpPr>
          <p:nvPr>
            <p:ph type="sldNum" sz="quarter" idx="12"/>
          </p:nvPr>
        </p:nvSpPr>
        <p:spPr/>
        <p:txBody>
          <a:bodyPr/>
          <a:lstStyle/>
          <a:p>
            <a:fld id="{99562CDD-8BC9-4CF6-AA03-D93997F55C9A}" type="slidenum">
              <a:rPr lang="en-US" smtClean="0"/>
              <a:pPr/>
              <a:t>16</a:t>
            </a:fld>
            <a:endParaRPr lang="en-US" dirty="0"/>
          </a:p>
        </p:txBody>
      </p:sp>
      <p:sp>
        <p:nvSpPr>
          <p:cNvPr id="2" name="Footer Placeholder 1" descr="workbook page number">
            <a:extLst>
              <a:ext uri="{FF2B5EF4-FFF2-40B4-BE49-F238E27FC236}">
                <a16:creationId xmlns:a16="http://schemas.microsoft.com/office/drawing/2014/main" id="{A02204D6-6F08-815E-971D-3E6C0D796A9E}"/>
              </a:ext>
            </a:extLst>
          </p:cNvPr>
          <p:cNvSpPr>
            <a:spLocks noGrp="1"/>
          </p:cNvSpPr>
          <p:nvPr>
            <p:ph type="ftr" sz="quarter" idx="11"/>
          </p:nvPr>
        </p:nvSpPr>
        <p:spPr/>
        <p:txBody>
          <a:bodyPr/>
          <a:lstStyle/>
          <a:p>
            <a:pPr algn="l"/>
            <a:r>
              <a:rPr lang="en-US" dirty="0"/>
              <a:t>Workbook Page #19</a:t>
            </a:r>
          </a:p>
        </p:txBody>
      </p:sp>
      <p:sp>
        <p:nvSpPr>
          <p:cNvPr id="9" name="Title 8">
            <a:extLst>
              <a:ext uri="{FF2B5EF4-FFF2-40B4-BE49-F238E27FC236}">
                <a16:creationId xmlns:a16="http://schemas.microsoft.com/office/drawing/2014/main" id="{CBFCC64A-4EDD-5D8B-ED88-433DBA8AB274}"/>
              </a:ext>
            </a:extLst>
          </p:cNvPr>
          <p:cNvSpPr txBox="1">
            <a:spLocks noGrp="1"/>
          </p:cNvSpPr>
          <p:nvPr>
            <p:ph type="title" idx="4294967295"/>
          </p:nvPr>
        </p:nvSpPr>
        <p:spPr>
          <a:xfrm>
            <a:off x="1284876" y="491404"/>
            <a:ext cx="104827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Handler</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35BB2BB1-5E44-5103-F1A7-181357489DCF}"/>
              </a:ext>
            </a:extLst>
          </p:cNvPr>
          <p:cNvSpPr txBox="1"/>
          <p:nvPr/>
        </p:nvSpPr>
        <p:spPr>
          <a:xfrm>
            <a:off x="1284876" y="1522617"/>
            <a:ext cx="4435280" cy="5062924"/>
          </a:xfrm>
          <a:prstGeom prst="rect">
            <a:avLst/>
          </a:prstGeom>
          <a:noFill/>
        </p:spPr>
        <p:txBody>
          <a:bodyPr wrap="square" rtlCol="0">
            <a:spAutoFit/>
          </a:bodyPr>
          <a:lstStyle/>
          <a:p>
            <a:pPr marL="457200" indent="-457200">
              <a:buFont typeface="Arial" panose="020B0604020202020204" pitchFamily="34" charset="0"/>
              <a:buChar char="•"/>
            </a:pPr>
            <a:r>
              <a:rPr lang="en-US" sz="2900" dirty="0">
                <a:solidFill>
                  <a:srgbClr val="00567D"/>
                </a:solidFill>
              </a:rPr>
              <a:t>Location and description</a:t>
            </a:r>
          </a:p>
          <a:p>
            <a:pPr marL="457200" indent="-457200">
              <a:buFont typeface="Arial" panose="020B0604020202020204" pitchFamily="34" charset="0"/>
              <a:buChar char="•"/>
            </a:pPr>
            <a:r>
              <a:rPr lang="en-US" sz="2900" dirty="0">
                <a:solidFill>
                  <a:srgbClr val="00567D"/>
                </a:solidFill>
              </a:rPr>
              <a:t>Date, start, and end time</a:t>
            </a:r>
          </a:p>
          <a:p>
            <a:pPr marL="457200" indent="-457200">
              <a:buFont typeface="Arial" panose="020B0604020202020204" pitchFamily="34" charset="0"/>
              <a:buChar char="•"/>
            </a:pPr>
            <a:r>
              <a:rPr lang="en-US" sz="2900" dirty="0">
                <a:solidFill>
                  <a:srgbClr val="00567D"/>
                </a:solidFill>
              </a:rPr>
              <a:t>Product name, EPA registration (#), active ingredients, REI</a:t>
            </a:r>
          </a:p>
          <a:p>
            <a:pPr marL="457200" indent="-457200">
              <a:buFont typeface="Arial" panose="020B0604020202020204" pitchFamily="34" charset="0"/>
              <a:buChar char="•"/>
            </a:pPr>
            <a:r>
              <a:rPr lang="en-US" sz="2900" dirty="0">
                <a:solidFill>
                  <a:srgbClr val="00567D"/>
                </a:solidFill>
              </a:rPr>
              <a:t>Oral warnings, and treated area posting</a:t>
            </a:r>
          </a:p>
          <a:p>
            <a:pPr marL="457200" indent="-457200">
              <a:buFont typeface="Arial" panose="020B0604020202020204" pitchFamily="34" charset="0"/>
              <a:buChar char="•"/>
            </a:pPr>
            <a:r>
              <a:rPr lang="en-US" sz="2900" dirty="0">
                <a:solidFill>
                  <a:srgbClr val="00567D"/>
                </a:solidFill>
              </a:rPr>
              <a:t>Other safety requirements</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EC3DB796-4F71-3D87-D0BF-954A6B9F5C2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pic>
        <p:nvPicPr>
          <p:cNvPr id="7" name="Picture Placeholder 5">
            <a:extLst>
              <a:ext uri="{FF2B5EF4-FFF2-40B4-BE49-F238E27FC236}">
                <a16:creationId xmlns:a16="http://schemas.microsoft.com/office/drawing/2014/main" id="{19E2CBBD-45D7-480B-FA90-F94D508216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7785" r="7785"/>
          <a:stretch>
            <a:fillRect/>
          </a:stretch>
        </p:blipFill>
        <p:spPr>
          <a:xfrm>
            <a:off x="5787356" y="1224628"/>
            <a:ext cx="6172200" cy="4873625"/>
          </a:xfrm>
          <a:prstGeom prst="rect">
            <a:avLst/>
          </a:prstGeom>
        </p:spPr>
      </p:pic>
    </p:spTree>
    <p:extLst>
      <p:ext uri="{BB962C8B-B14F-4D97-AF65-F5344CB8AC3E}">
        <p14:creationId xmlns:p14="http://schemas.microsoft.com/office/powerpoint/2010/main" val="2731310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F5190-EEB3-01CF-7BB2-2B8294642E4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EFA2969-3AE7-E67F-754D-CD9C2207D2F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FE46C96E-5E8B-6CC6-BD3F-5B22C64AD31D}"/>
              </a:ext>
            </a:extLst>
          </p:cNvPr>
          <p:cNvSpPr>
            <a:spLocks noGrp="1"/>
          </p:cNvSpPr>
          <p:nvPr>
            <p:ph type="sldNum" sz="quarter" idx="12"/>
          </p:nvPr>
        </p:nvSpPr>
        <p:spPr/>
        <p:txBody>
          <a:bodyPr/>
          <a:lstStyle/>
          <a:p>
            <a:fld id="{99562CDD-8BC9-4CF6-AA03-D93997F55C9A}" type="slidenum">
              <a:rPr lang="en-US" smtClean="0"/>
              <a:pPr/>
              <a:t>17</a:t>
            </a:fld>
            <a:endParaRPr lang="en-US" dirty="0"/>
          </a:p>
        </p:txBody>
      </p:sp>
      <p:sp>
        <p:nvSpPr>
          <p:cNvPr id="2" name="Footer Placeholder 1" descr="workbook page number">
            <a:extLst>
              <a:ext uri="{FF2B5EF4-FFF2-40B4-BE49-F238E27FC236}">
                <a16:creationId xmlns:a16="http://schemas.microsoft.com/office/drawing/2014/main" id="{E3839D4F-F41B-1A12-9065-A8DD7AB9B0A0}"/>
              </a:ext>
            </a:extLst>
          </p:cNvPr>
          <p:cNvSpPr>
            <a:spLocks noGrp="1"/>
          </p:cNvSpPr>
          <p:nvPr>
            <p:ph type="ftr" sz="quarter" idx="11"/>
          </p:nvPr>
        </p:nvSpPr>
        <p:spPr/>
        <p:txBody>
          <a:bodyPr/>
          <a:lstStyle/>
          <a:p>
            <a:pPr algn="l"/>
            <a:r>
              <a:rPr lang="en-US" dirty="0"/>
              <a:t>Workbook Page #19</a:t>
            </a:r>
          </a:p>
        </p:txBody>
      </p:sp>
      <p:sp>
        <p:nvSpPr>
          <p:cNvPr id="9" name="Title 8">
            <a:extLst>
              <a:ext uri="{FF2B5EF4-FFF2-40B4-BE49-F238E27FC236}">
                <a16:creationId xmlns:a16="http://schemas.microsoft.com/office/drawing/2014/main" id="{E6B589A9-D01A-5157-C38D-E033474FC66D}"/>
              </a:ext>
            </a:extLst>
          </p:cNvPr>
          <p:cNvSpPr txBox="1">
            <a:spLocks noGrp="1"/>
          </p:cNvSpPr>
          <p:nvPr>
            <p:ph type="title" idx="4294967295"/>
          </p:nvPr>
        </p:nvSpPr>
        <p:spPr>
          <a:xfrm>
            <a:off x="1409626" y="491405"/>
            <a:ext cx="104827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Employer</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A055761B-CEEC-B94E-F71D-7178F1DDC104}"/>
              </a:ext>
            </a:extLst>
          </p:cNvPr>
          <p:cNvSpPr txBox="1"/>
          <p:nvPr/>
        </p:nvSpPr>
        <p:spPr>
          <a:xfrm>
            <a:off x="1284876" y="1522617"/>
            <a:ext cx="4267512" cy="5509200"/>
          </a:xfrm>
          <a:prstGeom prst="rect">
            <a:avLst/>
          </a:prstGeom>
          <a:noFill/>
        </p:spPr>
        <p:txBody>
          <a:bodyPr wrap="square" rtlCol="0">
            <a:spAutoFit/>
          </a:bodyPr>
          <a:lstStyle/>
          <a:p>
            <a:pPr marL="457200" indent="-457200">
              <a:buFont typeface="Arial" panose="020B0604020202020204" pitchFamily="34" charset="0"/>
              <a:buChar char="•"/>
            </a:pPr>
            <a:r>
              <a:rPr lang="en-US" sz="2900" dirty="0">
                <a:solidFill>
                  <a:srgbClr val="00567D"/>
                </a:solidFill>
              </a:rPr>
              <a:t>Specific location and description of any treated areas at their workplace where an REI is in effect that the commercial handler may be in or walk within 1/4 mile</a:t>
            </a:r>
          </a:p>
          <a:p>
            <a:pPr marL="457200" indent="-457200">
              <a:buFont typeface="Arial" panose="020B0604020202020204" pitchFamily="34" charset="0"/>
              <a:buChar char="•"/>
            </a:pPr>
            <a:r>
              <a:rPr lang="en-US" sz="2900" dirty="0">
                <a:solidFill>
                  <a:srgbClr val="00567D"/>
                </a:solidFill>
              </a:rPr>
              <a:t>Restrictions on entering those areas</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8EB7D47B-FE8D-9033-6A0F-CD2D7A464AC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pic>
        <p:nvPicPr>
          <p:cNvPr id="5" name="Picture 4">
            <a:extLst>
              <a:ext uri="{FF2B5EF4-FFF2-40B4-BE49-F238E27FC236}">
                <a16:creationId xmlns:a16="http://schemas.microsoft.com/office/drawing/2014/main" id="{F5564B55-00C5-8F3F-B477-8F792EE0083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7793" y="1674543"/>
            <a:ext cx="5823417" cy="3874980"/>
          </a:xfrm>
          <a:prstGeom prst="rect">
            <a:avLst/>
          </a:prstGeom>
        </p:spPr>
      </p:pic>
    </p:spTree>
    <p:extLst>
      <p:ext uri="{BB962C8B-B14F-4D97-AF65-F5344CB8AC3E}">
        <p14:creationId xmlns:p14="http://schemas.microsoft.com/office/powerpoint/2010/main" val="828671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09B24-BA07-1867-8F8B-D72B4417B7E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8CC52F4-F3E9-59FD-8995-3834D7C009F7}"/>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9066D9DF-DB69-5C6F-0005-605D79378C1A}"/>
              </a:ext>
            </a:extLst>
          </p:cNvPr>
          <p:cNvSpPr>
            <a:spLocks noGrp="1"/>
          </p:cNvSpPr>
          <p:nvPr>
            <p:ph type="sldNum" sz="quarter" idx="12"/>
          </p:nvPr>
        </p:nvSpPr>
        <p:spPr/>
        <p:txBody>
          <a:bodyPr/>
          <a:lstStyle/>
          <a:p>
            <a:fld id="{99562CDD-8BC9-4CF6-AA03-D93997F55C9A}" type="slidenum">
              <a:rPr lang="en-US" smtClean="0"/>
              <a:pPr/>
              <a:t>18</a:t>
            </a:fld>
            <a:endParaRPr lang="en-US" dirty="0"/>
          </a:p>
        </p:txBody>
      </p:sp>
      <p:sp>
        <p:nvSpPr>
          <p:cNvPr id="2" name="Footer Placeholder 1" descr="workbook page number">
            <a:extLst>
              <a:ext uri="{FF2B5EF4-FFF2-40B4-BE49-F238E27FC236}">
                <a16:creationId xmlns:a16="http://schemas.microsoft.com/office/drawing/2014/main" id="{EAE97ED5-3E5F-7F0F-9522-832DF7ED7416}"/>
              </a:ext>
            </a:extLst>
          </p:cNvPr>
          <p:cNvSpPr>
            <a:spLocks noGrp="1"/>
          </p:cNvSpPr>
          <p:nvPr>
            <p:ph type="ftr" sz="quarter" idx="11"/>
          </p:nvPr>
        </p:nvSpPr>
        <p:spPr/>
        <p:txBody>
          <a:bodyPr/>
          <a:lstStyle/>
          <a:p>
            <a:pPr algn="l"/>
            <a:r>
              <a:rPr lang="en-US" dirty="0"/>
              <a:t>Workbook Page #20</a:t>
            </a:r>
          </a:p>
        </p:txBody>
      </p:sp>
      <p:sp>
        <p:nvSpPr>
          <p:cNvPr id="9" name="Title 8">
            <a:extLst>
              <a:ext uri="{FF2B5EF4-FFF2-40B4-BE49-F238E27FC236}">
                <a16:creationId xmlns:a16="http://schemas.microsoft.com/office/drawing/2014/main" id="{6CDB668E-7D57-B6DB-7C82-71B236A737E4}"/>
              </a:ext>
            </a:extLst>
          </p:cNvPr>
          <p:cNvSpPr txBox="1">
            <a:spLocks noGrp="1"/>
          </p:cNvSpPr>
          <p:nvPr>
            <p:ph type="title" idx="4294967295"/>
          </p:nvPr>
        </p:nvSpPr>
        <p:spPr>
          <a:xfrm>
            <a:off x="1390772" y="708222"/>
            <a:ext cx="1048273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Exposed to pesticides</a:t>
            </a:r>
          </a:p>
        </p:txBody>
      </p:sp>
      <p:sp>
        <p:nvSpPr>
          <p:cNvPr id="12" name="TextBox 11">
            <a:extLst>
              <a:ext uri="{FF2B5EF4-FFF2-40B4-BE49-F238E27FC236}">
                <a16:creationId xmlns:a16="http://schemas.microsoft.com/office/drawing/2014/main" id="{6B5FB613-F549-47A8-5D77-CA6CDF649A5E}"/>
              </a:ext>
            </a:extLst>
          </p:cNvPr>
          <p:cNvSpPr txBox="1"/>
          <p:nvPr/>
        </p:nvSpPr>
        <p:spPr>
          <a:xfrm>
            <a:off x="1313157" y="1790090"/>
            <a:ext cx="4267512" cy="3277820"/>
          </a:xfrm>
          <a:prstGeom prst="rect">
            <a:avLst/>
          </a:prstGeom>
          <a:noFill/>
        </p:spPr>
        <p:txBody>
          <a:bodyPr wrap="square" rtlCol="0">
            <a:spAutoFit/>
          </a:bodyPr>
          <a:lstStyle/>
          <a:p>
            <a:pPr marL="457200" indent="-457200">
              <a:buFont typeface="Arial" panose="020B0604020202020204" pitchFamily="34" charset="0"/>
              <a:buChar char="•"/>
            </a:pPr>
            <a:r>
              <a:rPr lang="en-US" sz="2900" dirty="0">
                <a:solidFill>
                  <a:srgbClr val="00567D"/>
                </a:solidFill>
              </a:rPr>
              <a:t>Transportation to emergency treatment</a:t>
            </a:r>
          </a:p>
          <a:p>
            <a:pPr marL="457200" indent="-457200">
              <a:buFont typeface="Arial" panose="020B0604020202020204" pitchFamily="34" charset="0"/>
              <a:buChar char="•"/>
            </a:pPr>
            <a:r>
              <a:rPr lang="en-US" sz="2900" dirty="0">
                <a:solidFill>
                  <a:srgbClr val="00567D"/>
                </a:solidFill>
              </a:rPr>
              <a:t>Provide information related to the pesticide to emergency personnel</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00B398B8-329C-E42A-3F7D-9B56A217D42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pic>
        <p:nvPicPr>
          <p:cNvPr id="7" name="Picture Placeholder 5" descr="Example of a checklist of required items if it is believed a worker or hander has been exposed to pesticides. Checklist includes: safety data sheets, product name, EPA registration number, active ingredients, all first aid and medical information from the label, description of how the pesticide was used on the agricultural establishment and the circumstances that could have resulted in exposure to the pesticide.">
            <a:extLst>
              <a:ext uri="{FF2B5EF4-FFF2-40B4-BE49-F238E27FC236}">
                <a16:creationId xmlns:a16="http://schemas.microsoft.com/office/drawing/2014/main" id="{42BA9DF0-E838-9BEF-9F95-933878B37B77}"/>
              </a:ext>
            </a:extLst>
          </p:cNvPr>
          <p:cNvPicPr>
            <a:picLocks noChangeAspect="1"/>
          </p:cNvPicPr>
          <p:nvPr/>
        </p:nvPicPr>
        <p:blipFill rotWithShape="1">
          <a:blip r:embed="rId3">
            <a:extLst>
              <a:ext uri="{28A0092B-C50C-407E-A947-70E740481C1C}">
                <a14:useLocalDpi xmlns:a14="http://schemas.microsoft.com/office/drawing/2010/main" val="0"/>
              </a:ext>
            </a:extLst>
          </a:blip>
          <a:srcRect t="-113" b="-1511"/>
          <a:stretch/>
        </p:blipFill>
        <p:spPr>
          <a:xfrm>
            <a:off x="6973601" y="815466"/>
            <a:ext cx="4918755" cy="5563600"/>
          </a:xfrm>
          <a:prstGeom prst="rect">
            <a:avLst/>
          </a:prstGeom>
        </p:spPr>
      </p:pic>
    </p:spTree>
    <p:extLst>
      <p:ext uri="{BB962C8B-B14F-4D97-AF65-F5344CB8AC3E}">
        <p14:creationId xmlns:p14="http://schemas.microsoft.com/office/powerpoint/2010/main" val="2960801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30C2D-0BFB-A3F0-374F-11076C5598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A562434-FB40-4598-39CA-C1362230955E}"/>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E8211500-E2DE-31EF-A34D-54AFDD2E671F}"/>
              </a:ext>
            </a:extLst>
          </p:cNvPr>
          <p:cNvSpPr>
            <a:spLocks noGrp="1"/>
          </p:cNvSpPr>
          <p:nvPr>
            <p:ph type="sldNum" sz="quarter" idx="12"/>
          </p:nvPr>
        </p:nvSpPr>
        <p:spPr/>
        <p:txBody>
          <a:bodyPr/>
          <a:lstStyle/>
          <a:p>
            <a:fld id="{99562CDD-8BC9-4CF6-AA03-D93997F55C9A}" type="slidenum">
              <a:rPr lang="en-US" smtClean="0"/>
              <a:pPr/>
              <a:t>19</a:t>
            </a:fld>
            <a:endParaRPr lang="en-US" dirty="0"/>
          </a:p>
        </p:txBody>
      </p:sp>
      <p:sp>
        <p:nvSpPr>
          <p:cNvPr id="2" name="Footer Placeholder 1" descr="workbook page number">
            <a:extLst>
              <a:ext uri="{FF2B5EF4-FFF2-40B4-BE49-F238E27FC236}">
                <a16:creationId xmlns:a16="http://schemas.microsoft.com/office/drawing/2014/main" id="{F36F5F7C-2EA0-1A65-6FB9-40063239665E}"/>
              </a:ext>
            </a:extLst>
          </p:cNvPr>
          <p:cNvSpPr>
            <a:spLocks noGrp="1"/>
          </p:cNvSpPr>
          <p:nvPr>
            <p:ph type="ftr" sz="quarter" idx="11"/>
          </p:nvPr>
        </p:nvSpPr>
        <p:spPr/>
        <p:txBody>
          <a:bodyPr/>
          <a:lstStyle/>
          <a:p>
            <a:pPr algn="l"/>
            <a:r>
              <a:rPr lang="en-US" dirty="0"/>
              <a:t>Workbook Page #21</a:t>
            </a:r>
          </a:p>
        </p:txBody>
      </p:sp>
      <p:sp>
        <p:nvSpPr>
          <p:cNvPr id="9" name="Title 8">
            <a:extLst>
              <a:ext uri="{FF2B5EF4-FFF2-40B4-BE49-F238E27FC236}">
                <a16:creationId xmlns:a16="http://schemas.microsoft.com/office/drawing/2014/main" id="{AA433EB4-46E6-0103-65E5-67D451292BEB}"/>
              </a:ext>
            </a:extLst>
          </p:cNvPr>
          <p:cNvSpPr txBox="1">
            <a:spLocks noGrp="1"/>
          </p:cNvSpPr>
          <p:nvPr>
            <p:ph type="title" idx="4294967295"/>
          </p:nvPr>
        </p:nvSpPr>
        <p:spPr>
          <a:xfrm>
            <a:off x="1170423" y="491405"/>
            <a:ext cx="1048273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Reporting requirements for ALL employers</a:t>
            </a:r>
          </a:p>
        </p:txBody>
      </p:sp>
      <p:sp>
        <p:nvSpPr>
          <p:cNvPr id="12" name="TextBox 11">
            <a:extLst>
              <a:ext uri="{FF2B5EF4-FFF2-40B4-BE49-F238E27FC236}">
                <a16:creationId xmlns:a16="http://schemas.microsoft.com/office/drawing/2014/main" id="{F60D5104-C611-C4C8-68A4-AEB262DF3EBC}"/>
              </a:ext>
            </a:extLst>
          </p:cNvPr>
          <p:cNvSpPr txBox="1"/>
          <p:nvPr/>
        </p:nvSpPr>
        <p:spPr>
          <a:xfrm>
            <a:off x="2460702" y="2060339"/>
            <a:ext cx="4010374" cy="2231380"/>
          </a:xfrm>
          <a:prstGeom prst="rect">
            <a:avLst/>
          </a:prstGeom>
          <a:noFill/>
        </p:spPr>
        <p:txBody>
          <a:bodyPr wrap="square" rtlCol="0">
            <a:spAutoFit/>
          </a:bodyPr>
          <a:lstStyle/>
          <a:p>
            <a:r>
              <a:rPr lang="en-US" sz="3200" b="1" dirty="0">
                <a:solidFill>
                  <a:srgbClr val="00567D"/>
                </a:solidFill>
              </a:rPr>
              <a:t>Within 8 hours</a:t>
            </a:r>
            <a:r>
              <a:rPr lang="en-US" sz="3200" dirty="0">
                <a:solidFill>
                  <a:srgbClr val="00567D"/>
                </a:solidFill>
              </a:rPr>
              <a:t>:</a:t>
            </a:r>
          </a:p>
          <a:p>
            <a:pPr marL="342900" indent="-342900">
              <a:buFont typeface="Arial" panose="020B0604020202020204" pitchFamily="34" charset="0"/>
              <a:buChar char="•"/>
            </a:pPr>
            <a:r>
              <a:rPr lang="en-US" sz="2500" dirty="0">
                <a:solidFill>
                  <a:srgbClr val="00567D"/>
                </a:solidFill>
              </a:rPr>
              <a:t>All work-related fatalities and catastrophes</a:t>
            </a:r>
          </a:p>
          <a:p>
            <a:endParaRPr lang="en-US" sz="3200" b="1" dirty="0">
              <a:solidFill>
                <a:srgbClr val="00567D"/>
              </a:solidFill>
            </a:endParaRPr>
          </a:p>
          <a:p>
            <a:endParaRPr lang="en-US" sz="2500" dirty="0">
              <a:solidFill>
                <a:srgbClr val="00567D"/>
              </a:solidFill>
            </a:endParaRPr>
          </a:p>
        </p:txBody>
      </p:sp>
      <p:pic>
        <p:nvPicPr>
          <p:cNvPr id="4" name="Picture 3">
            <a:extLst>
              <a:ext uri="{FF2B5EF4-FFF2-40B4-BE49-F238E27FC236}">
                <a16:creationId xmlns:a16="http://schemas.microsoft.com/office/drawing/2014/main" id="{BDFB4A98-8177-775E-D5DC-07B92D9CA0C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sp>
        <p:nvSpPr>
          <p:cNvPr id="7" name="TextBox 6">
            <a:extLst>
              <a:ext uri="{FF2B5EF4-FFF2-40B4-BE49-F238E27FC236}">
                <a16:creationId xmlns:a16="http://schemas.microsoft.com/office/drawing/2014/main" id="{ACE5E1FD-C315-6B79-FFF3-9DC08E45863C}"/>
              </a:ext>
            </a:extLst>
          </p:cNvPr>
          <p:cNvSpPr txBox="1"/>
          <p:nvPr/>
        </p:nvSpPr>
        <p:spPr>
          <a:xfrm>
            <a:off x="6882387" y="2060339"/>
            <a:ext cx="4271896" cy="2508379"/>
          </a:xfrm>
          <a:prstGeom prst="rect">
            <a:avLst/>
          </a:prstGeom>
          <a:noFill/>
        </p:spPr>
        <p:txBody>
          <a:bodyPr wrap="square" rtlCol="0">
            <a:spAutoFit/>
          </a:bodyPr>
          <a:lstStyle/>
          <a:p>
            <a:r>
              <a:rPr lang="en-US" sz="3200" b="1" dirty="0">
                <a:solidFill>
                  <a:srgbClr val="00567D"/>
                </a:solidFill>
              </a:rPr>
              <a:t>Within 24 hours</a:t>
            </a:r>
            <a:r>
              <a:rPr lang="en-US" sz="3200" dirty="0">
                <a:solidFill>
                  <a:srgbClr val="00567D"/>
                </a:solidFill>
              </a:rPr>
              <a:t>:</a:t>
            </a:r>
          </a:p>
          <a:p>
            <a:r>
              <a:rPr lang="en-US" sz="2500" dirty="0">
                <a:solidFill>
                  <a:srgbClr val="00567D"/>
                </a:solidFill>
              </a:rPr>
              <a:t>Any work-related:</a:t>
            </a:r>
          </a:p>
          <a:p>
            <a:pPr marL="457200" indent="-457200">
              <a:buFont typeface="Arial" panose="020B0604020202020204" pitchFamily="34" charset="0"/>
              <a:buChar char="•"/>
            </a:pPr>
            <a:r>
              <a:rPr lang="en-US" sz="2500" dirty="0">
                <a:solidFill>
                  <a:srgbClr val="00567D"/>
                </a:solidFill>
              </a:rPr>
              <a:t>Inpatient hospitalization</a:t>
            </a:r>
          </a:p>
          <a:p>
            <a:pPr marL="457200" indent="-457200">
              <a:buFont typeface="Arial" panose="020B0604020202020204" pitchFamily="34" charset="0"/>
              <a:buChar char="•"/>
            </a:pPr>
            <a:r>
              <a:rPr lang="en-US" sz="2500" dirty="0">
                <a:solidFill>
                  <a:srgbClr val="00567D"/>
                </a:solidFill>
              </a:rPr>
              <a:t>Amputation or avulsion</a:t>
            </a:r>
          </a:p>
          <a:p>
            <a:pPr marL="457200" indent="-457200">
              <a:buFont typeface="Arial" panose="020B0604020202020204" pitchFamily="34" charset="0"/>
              <a:buChar char="•"/>
            </a:pPr>
            <a:r>
              <a:rPr lang="en-US" sz="2500" dirty="0">
                <a:solidFill>
                  <a:srgbClr val="00567D"/>
                </a:solidFill>
              </a:rPr>
              <a:t>Loss of an eye</a:t>
            </a:r>
          </a:p>
          <a:p>
            <a:endParaRPr lang="en-US" sz="2500" dirty="0">
              <a:solidFill>
                <a:srgbClr val="00567D"/>
              </a:solidFill>
            </a:endParaRPr>
          </a:p>
        </p:txBody>
      </p:sp>
      <p:sp>
        <p:nvSpPr>
          <p:cNvPr id="8" name="TextBox 7">
            <a:extLst>
              <a:ext uri="{FF2B5EF4-FFF2-40B4-BE49-F238E27FC236}">
                <a16:creationId xmlns:a16="http://schemas.microsoft.com/office/drawing/2014/main" id="{6F8BF564-E75B-B729-2447-ADEA5BFA6B2A}"/>
              </a:ext>
            </a:extLst>
          </p:cNvPr>
          <p:cNvSpPr txBox="1"/>
          <p:nvPr/>
        </p:nvSpPr>
        <p:spPr>
          <a:xfrm>
            <a:off x="2460702" y="4568718"/>
            <a:ext cx="8207298" cy="1323439"/>
          </a:xfrm>
          <a:prstGeom prst="rect">
            <a:avLst/>
          </a:prstGeom>
          <a:noFill/>
          <a:ln>
            <a:solidFill>
              <a:schemeClr val="accent1"/>
            </a:solidFill>
          </a:ln>
        </p:spPr>
        <p:txBody>
          <a:bodyPr wrap="square" rtlCol="0">
            <a:spAutoFit/>
          </a:bodyPr>
          <a:lstStyle/>
          <a:p>
            <a:r>
              <a:rPr lang="en-US" sz="2000" dirty="0">
                <a:solidFill>
                  <a:srgbClr val="00567D"/>
                </a:solidFill>
              </a:rPr>
              <a:t>To report an incident, call Oregon OSHA’s toll-free line 24 hours a day, 7 days a week at 1-800-922-2689, or call your nearest Oregon OSHA field office. If a workplace death occurs on a holiday, or during the weekend, do not wait until regular business hours to report the workplace death.</a:t>
            </a:r>
          </a:p>
        </p:txBody>
      </p:sp>
    </p:spTree>
    <p:extLst>
      <p:ext uri="{BB962C8B-B14F-4D97-AF65-F5344CB8AC3E}">
        <p14:creationId xmlns:p14="http://schemas.microsoft.com/office/powerpoint/2010/main" val="1834651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C4BB3B-67E9-4919-B991-36C5DB0E331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1"/>
            <a:ext cx="12192000" cy="1295697"/>
          </a:xfrm>
          <a:prstGeom prst="rect">
            <a:avLst/>
          </a:prstGeom>
        </p:spPr>
      </p:pic>
      <p:sp>
        <p:nvSpPr>
          <p:cNvPr id="7" name="Rectangle 6">
            <a:extLst>
              <a:ext uri="{FF2B5EF4-FFF2-40B4-BE49-F238E27FC236}">
                <a16:creationId xmlns:a16="http://schemas.microsoft.com/office/drawing/2014/main" id="{E4A9D726-306D-4829-9303-D7B9C92F6C61}"/>
              </a:ext>
              <a:ext uri="{C183D7F6-B498-43B3-948B-1728B52AA6E4}">
                <adec:decorative xmlns:adec="http://schemas.microsoft.com/office/drawing/2017/decorative" val="1"/>
              </a:ext>
            </a:extLst>
          </p:cNvPr>
          <p:cNvSpPr/>
          <p:nvPr/>
        </p:nvSpPr>
        <p:spPr>
          <a:xfrm>
            <a:off x="0" y="-26190"/>
            <a:ext cx="12192000" cy="1295697"/>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a:extLst>
              <a:ext uri="{FF2B5EF4-FFF2-40B4-BE49-F238E27FC236}">
                <a16:creationId xmlns:a16="http://schemas.microsoft.com/office/drawing/2014/main" id="{96194FF5-9705-53F3-4A4F-641A7939C5B8}"/>
              </a:ext>
            </a:extLst>
          </p:cNvPr>
          <p:cNvPicPr>
            <a:picLocks noChangeAspect="1"/>
          </p:cNvPicPr>
          <p:nvPr/>
        </p:nvPicPr>
        <p:blipFill>
          <a:blip r:embed="rId3"/>
          <a:stretch>
            <a:fillRect/>
          </a:stretch>
        </p:blipFill>
        <p:spPr>
          <a:xfrm>
            <a:off x="170655" y="240855"/>
            <a:ext cx="1367517" cy="757521"/>
          </a:xfrm>
          <a:prstGeom prst="rect">
            <a:avLst/>
          </a:prstGeom>
        </p:spPr>
      </p:pic>
      <p:sp>
        <p:nvSpPr>
          <p:cNvPr id="6" name="Title 5">
            <a:extLst>
              <a:ext uri="{FF2B5EF4-FFF2-40B4-BE49-F238E27FC236}">
                <a16:creationId xmlns:a16="http://schemas.microsoft.com/office/drawing/2014/main" id="{0005A3AD-CD7A-F9AF-CC6F-651049C74A45}"/>
              </a:ext>
            </a:extLst>
          </p:cNvPr>
          <p:cNvSpPr txBox="1">
            <a:spLocks noGrp="1"/>
          </p:cNvSpPr>
          <p:nvPr>
            <p:ph type="title" idx="4294967295"/>
          </p:nvPr>
        </p:nvSpPr>
        <p:spPr>
          <a:xfrm>
            <a:off x="399632" y="1983500"/>
            <a:ext cx="4531595"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67D"/>
                </a:solidFill>
                <a:effectLst/>
                <a:uLnTx/>
                <a:uFillTx/>
                <a:latin typeface="+mn-lt"/>
                <a:ea typeface="+mn-ea"/>
                <a:cs typeface="+mn-cs"/>
              </a:rPr>
              <a:t>Oregon OSHA Public Education Mission:</a:t>
            </a:r>
          </a:p>
        </p:txBody>
      </p:sp>
      <p:sp>
        <p:nvSpPr>
          <p:cNvPr id="2" name="TextBox 1">
            <a:extLst>
              <a:ext uri="{FF2B5EF4-FFF2-40B4-BE49-F238E27FC236}">
                <a16:creationId xmlns:a16="http://schemas.microsoft.com/office/drawing/2014/main" id="{5622FD15-D4E5-E2D2-DF26-71FA0A165286}"/>
              </a:ext>
            </a:extLst>
          </p:cNvPr>
          <p:cNvSpPr txBox="1"/>
          <p:nvPr/>
        </p:nvSpPr>
        <p:spPr>
          <a:xfrm>
            <a:off x="163285" y="3244056"/>
            <a:ext cx="5206482" cy="1384995"/>
          </a:xfrm>
          <a:prstGeom prst="rect">
            <a:avLst/>
          </a:prstGeom>
          <a:noFill/>
        </p:spPr>
        <p:txBody>
          <a:bodyPr wrap="square" rtlCol="0">
            <a:spAutoFit/>
          </a:bodyPr>
          <a:lstStyle/>
          <a:p>
            <a:pPr algn="ctr"/>
            <a:r>
              <a:rPr lang="en-US" sz="2800" i="1" dirty="0">
                <a:solidFill>
                  <a:srgbClr val="00567D"/>
                </a:solidFill>
              </a:rPr>
              <a:t>We provide knowledge and tools to advance self-sufficiency</a:t>
            </a:r>
          </a:p>
          <a:p>
            <a:pPr algn="ctr"/>
            <a:r>
              <a:rPr lang="en-US" sz="2800" i="1" dirty="0">
                <a:solidFill>
                  <a:srgbClr val="00567D"/>
                </a:solidFill>
              </a:rPr>
              <a:t> in workplace safety and health.</a:t>
            </a:r>
          </a:p>
        </p:txBody>
      </p:sp>
      <p:sp>
        <p:nvSpPr>
          <p:cNvPr id="4" name="TextBox 3">
            <a:extLst>
              <a:ext uri="{FF2B5EF4-FFF2-40B4-BE49-F238E27FC236}">
                <a16:creationId xmlns:a16="http://schemas.microsoft.com/office/drawing/2014/main" id="{24A6608D-3D1E-2DFE-9DA7-8E3AB7C0C5DC}"/>
              </a:ext>
            </a:extLst>
          </p:cNvPr>
          <p:cNvSpPr txBox="1"/>
          <p:nvPr/>
        </p:nvSpPr>
        <p:spPr>
          <a:xfrm>
            <a:off x="6428760" y="1937334"/>
            <a:ext cx="4320128" cy="523220"/>
          </a:xfrm>
          <a:prstGeom prst="rect">
            <a:avLst/>
          </a:prstGeom>
          <a:noFill/>
        </p:spPr>
        <p:txBody>
          <a:bodyPr wrap="square" rtlCol="0">
            <a:spAutoFit/>
          </a:bodyPr>
          <a:lstStyle/>
          <a:p>
            <a:r>
              <a:rPr lang="en-US" sz="2800" b="1" dirty="0">
                <a:solidFill>
                  <a:srgbClr val="00567D"/>
                </a:solidFill>
              </a:rPr>
              <a:t>Oregon OSHA Services</a:t>
            </a:r>
            <a:endParaRPr lang="en-US" sz="2800" dirty="0">
              <a:solidFill>
                <a:srgbClr val="00567D"/>
              </a:solidFill>
            </a:endParaRPr>
          </a:p>
        </p:txBody>
      </p:sp>
      <p:sp>
        <p:nvSpPr>
          <p:cNvPr id="10" name="TextBox 9">
            <a:extLst>
              <a:ext uri="{FF2B5EF4-FFF2-40B4-BE49-F238E27FC236}">
                <a16:creationId xmlns:a16="http://schemas.microsoft.com/office/drawing/2014/main" id="{D5659A39-188D-45A0-8A77-1DE27600C3A3}"/>
              </a:ext>
            </a:extLst>
          </p:cNvPr>
          <p:cNvSpPr txBox="1"/>
          <p:nvPr/>
        </p:nvSpPr>
        <p:spPr>
          <a:xfrm>
            <a:off x="6428760" y="2634461"/>
            <a:ext cx="6410186"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567D"/>
                </a:solidFill>
              </a:rPr>
              <a:t>Consultation Services</a:t>
            </a:r>
          </a:p>
          <a:p>
            <a:pPr marL="457200" indent="-457200">
              <a:buFont typeface="Arial" panose="020B0604020202020204" pitchFamily="34" charset="0"/>
              <a:buChar char="•"/>
            </a:pPr>
            <a:r>
              <a:rPr lang="en-US" sz="2800" dirty="0">
                <a:solidFill>
                  <a:srgbClr val="00567D"/>
                </a:solidFill>
              </a:rPr>
              <a:t>Enforcement</a:t>
            </a:r>
          </a:p>
          <a:p>
            <a:pPr marL="457200" indent="-457200">
              <a:buFont typeface="Arial" panose="020B0604020202020204" pitchFamily="34" charset="0"/>
              <a:buChar char="•"/>
            </a:pPr>
            <a:r>
              <a:rPr lang="en-US" sz="2800" dirty="0">
                <a:solidFill>
                  <a:srgbClr val="00567D"/>
                </a:solidFill>
              </a:rPr>
              <a:t>Appeals</a:t>
            </a:r>
          </a:p>
          <a:p>
            <a:pPr marL="457200" indent="-457200">
              <a:buFont typeface="Arial" panose="020B0604020202020204" pitchFamily="34" charset="0"/>
              <a:buChar char="•"/>
            </a:pPr>
            <a:r>
              <a:rPr lang="en-US" sz="2800" dirty="0">
                <a:solidFill>
                  <a:srgbClr val="00567D"/>
                </a:solidFill>
              </a:rPr>
              <a:t>Public Education and Conferences</a:t>
            </a:r>
          </a:p>
          <a:p>
            <a:pPr marL="457200" indent="-457200">
              <a:buFont typeface="Arial" panose="020B0604020202020204" pitchFamily="34" charset="0"/>
              <a:buChar char="•"/>
            </a:pPr>
            <a:r>
              <a:rPr lang="en-US" sz="2800" dirty="0">
                <a:solidFill>
                  <a:srgbClr val="00567D"/>
                </a:solidFill>
              </a:rPr>
              <a:t>Standards and Technical Resources</a:t>
            </a:r>
          </a:p>
        </p:txBody>
      </p:sp>
      <p:cxnSp>
        <p:nvCxnSpPr>
          <p:cNvPr id="5" name="Straight Connector 4">
            <a:extLst>
              <a:ext uri="{FF2B5EF4-FFF2-40B4-BE49-F238E27FC236}">
                <a16:creationId xmlns:a16="http://schemas.microsoft.com/office/drawing/2014/main" id="{3B2A239C-7CC1-102E-571E-990ED2E4496D}"/>
              </a:ext>
              <a:ext uri="{C183D7F6-B498-43B3-948B-1728B52AA6E4}">
                <adec:decorative xmlns:adec="http://schemas.microsoft.com/office/drawing/2017/decorative" val="1"/>
              </a:ext>
            </a:extLst>
          </p:cNvPr>
          <p:cNvCxnSpPr>
            <a:cxnSpLocks/>
          </p:cNvCxnSpPr>
          <p:nvPr/>
        </p:nvCxnSpPr>
        <p:spPr>
          <a:xfrm flipV="1">
            <a:off x="5881396" y="1896603"/>
            <a:ext cx="0" cy="3432106"/>
          </a:xfrm>
          <a:prstGeom prst="line">
            <a:avLst/>
          </a:prstGeom>
          <a:ln>
            <a:solidFill>
              <a:srgbClr val="0056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322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4FEE2-1D03-0F5D-2E9D-741B53265EE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336BE53-2FD0-16FB-1E11-5175CC3476F7}"/>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F4DFA2DB-A7EF-25AD-4B93-0272593B7CA0}"/>
              </a:ext>
            </a:extLst>
          </p:cNvPr>
          <p:cNvSpPr>
            <a:spLocks noGrp="1"/>
          </p:cNvSpPr>
          <p:nvPr>
            <p:ph type="sldNum" sz="quarter" idx="12"/>
          </p:nvPr>
        </p:nvSpPr>
        <p:spPr/>
        <p:txBody>
          <a:bodyPr/>
          <a:lstStyle/>
          <a:p>
            <a:fld id="{99562CDD-8BC9-4CF6-AA03-D93997F55C9A}" type="slidenum">
              <a:rPr lang="en-US" smtClean="0"/>
              <a:pPr/>
              <a:t>20</a:t>
            </a:fld>
            <a:endParaRPr lang="en-US" dirty="0"/>
          </a:p>
        </p:txBody>
      </p:sp>
      <p:sp>
        <p:nvSpPr>
          <p:cNvPr id="2" name="Footer Placeholder 1" descr="workbook page number">
            <a:extLst>
              <a:ext uri="{FF2B5EF4-FFF2-40B4-BE49-F238E27FC236}">
                <a16:creationId xmlns:a16="http://schemas.microsoft.com/office/drawing/2014/main" id="{F4EFCFF1-8A48-115B-DCCD-4727A74376BF}"/>
              </a:ext>
            </a:extLst>
          </p:cNvPr>
          <p:cNvSpPr>
            <a:spLocks noGrp="1"/>
          </p:cNvSpPr>
          <p:nvPr>
            <p:ph type="ftr" sz="quarter" idx="11"/>
          </p:nvPr>
        </p:nvSpPr>
        <p:spPr/>
        <p:txBody>
          <a:bodyPr/>
          <a:lstStyle/>
          <a:p>
            <a:pPr algn="l"/>
            <a:r>
              <a:rPr lang="en-US" dirty="0"/>
              <a:t>Workbook Page #22</a:t>
            </a:r>
          </a:p>
        </p:txBody>
      </p:sp>
      <p:sp>
        <p:nvSpPr>
          <p:cNvPr id="9" name="Title 8">
            <a:extLst>
              <a:ext uri="{FF2B5EF4-FFF2-40B4-BE49-F238E27FC236}">
                <a16:creationId xmlns:a16="http://schemas.microsoft.com/office/drawing/2014/main" id="{82B0C383-1F0E-BC64-1E88-C6D25287D255}"/>
              </a:ext>
            </a:extLst>
          </p:cNvPr>
          <p:cNvSpPr txBox="1">
            <a:spLocks noGrp="1"/>
          </p:cNvSpPr>
          <p:nvPr>
            <p:ph type="title" idx="4294967295"/>
          </p:nvPr>
        </p:nvSpPr>
        <p:spPr>
          <a:xfrm>
            <a:off x="1409625" y="491405"/>
            <a:ext cx="7960617"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Agricultural employers: Restrictions during application</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9BB836C2-B673-E510-B7D7-F1F6A909E9B4}"/>
              </a:ext>
            </a:extLst>
          </p:cNvPr>
          <p:cNvSpPr txBox="1"/>
          <p:nvPr/>
        </p:nvSpPr>
        <p:spPr>
          <a:xfrm>
            <a:off x="1259722" y="2163644"/>
            <a:ext cx="4267512" cy="5062924"/>
          </a:xfrm>
          <a:prstGeom prst="rect">
            <a:avLst/>
          </a:prstGeom>
          <a:noFill/>
        </p:spPr>
        <p:txBody>
          <a:bodyPr wrap="square" rtlCol="0">
            <a:spAutoFit/>
          </a:bodyPr>
          <a:lstStyle/>
          <a:p>
            <a:pPr marL="457200" indent="-457200">
              <a:buFont typeface="Arial" panose="020B0604020202020204" pitchFamily="34" charset="0"/>
              <a:buChar char="•"/>
            </a:pPr>
            <a:r>
              <a:rPr lang="en-US" sz="2900" dirty="0">
                <a:solidFill>
                  <a:srgbClr val="00567D"/>
                </a:solidFill>
              </a:rPr>
              <a:t>The application exclusion zone (AEZ) for outdoor production.</a:t>
            </a:r>
          </a:p>
          <a:p>
            <a:pPr marL="457200" indent="-457200">
              <a:buFont typeface="Arial" panose="020B0604020202020204" pitchFamily="34" charset="0"/>
              <a:buChar char="•"/>
            </a:pPr>
            <a:r>
              <a:rPr lang="en-US" sz="2900" dirty="0">
                <a:solidFill>
                  <a:srgbClr val="00567D"/>
                </a:solidFill>
              </a:rPr>
              <a:t>A specific area that varies by the type of application until the ventilation criteria are met for enclosed space production.</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70882AE0-2DC7-B30B-FFF3-174EBC2FB9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pic>
        <p:nvPicPr>
          <p:cNvPr id="7" name="Picture Placeholder 5">
            <a:extLst>
              <a:ext uri="{FF2B5EF4-FFF2-40B4-BE49-F238E27FC236}">
                <a16:creationId xmlns:a16="http://schemas.microsoft.com/office/drawing/2014/main" id="{312B8E54-02E5-8BC0-2507-C7903CF1698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7897" r="7897"/>
          <a:stretch>
            <a:fillRect/>
          </a:stretch>
        </p:blipFill>
        <p:spPr>
          <a:xfrm>
            <a:off x="5844906" y="1426362"/>
            <a:ext cx="6172200" cy="4873625"/>
          </a:xfrm>
          <a:prstGeom prst="rect">
            <a:avLst/>
          </a:prstGeom>
        </p:spPr>
      </p:pic>
    </p:spTree>
    <p:extLst>
      <p:ext uri="{BB962C8B-B14F-4D97-AF65-F5344CB8AC3E}">
        <p14:creationId xmlns:p14="http://schemas.microsoft.com/office/powerpoint/2010/main" val="2000224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93F3-DBA3-1A78-6BA1-766DEB02E81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2BCC272-4AE4-3EBC-E5A6-C581755A56F5}"/>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8BC2C3D4-2D75-5065-680D-6A520F6B3048}"/>
              </a:ext>
            </a:extLst>
          </p:cNvPr>
          <p:cNvSpPr>
            <a:spLocks noGrp="1"/>
          </p:cNvSpPr>
          <p:nvPr>
            <p:ph type="sldNum" sz="quarter" idx="12"/>
          </p:nvPr>
        </p:nvSpPr>
        <p:spPr/>
        <p:txBody>
          <a:bodyPr/>
          <a:lstStyle/>
          <a:p>
            <a:fld id="{99562CDD-8BC9-4CF6-AA03-D93997F55C9A}" type="slidenum">
              <a:rPr lang="en-US" smtClean="0"/>
              <a:pPr/>
              <a:t>21</a:t>
            </a:fld>
            <a:endParaRPr lang="en-US" dirty="0"/>
          </a:p>
        </p:txBody>
      </p:sp>
      <p:sp>
        <p:nvSpPr>
          <p:cNvPr id="2" name="Footer Placeholder 1" descr="workbook page number">
            <a:extLst>
              <a:ext uri="{FF2B5EF4-FFF2-40B4-BE49-F238E27FC236}">
                <a16:creationId xmlns:a16="http://schemas.microsoft.com/office/drawing/2014/main" id="{991FDD51-A284-4EB7-3E14-7F559DA1C96C}"/>
              </a:ext>
            </a:extLst>
          </p:cNvPr>
          <p:cNvSpPr>
            <a:spLocks noGrp="1"/>
          </p:cNvSpPr>
          <p:nvPr>
            <p:ph type="ftr" sz="quarter" idx="11"/>
          </p:nvPr>
        </p:nvSpPr>
        <p:spPr/>
        <p:txBody>
          <a:bodyPr/>
          <a:lstStyle/>
          <a:p>
            <a:pPr algn="l"/>
            <a:r>
              <a:rPr lang="en-US" dirty="0"/>
              <a:t>Workbook Page #22</a:t>
            </a:r>
          </a:p>
        </p:txBody>
      </p:sp>
      <p:sp>
        <p:nvSpPr>
          <p:cNvPr id="9" name="Title 8">
            <a:extLst>
              <a:ext uri="{FF2B5EF4-FFF2-40B4-BE49-F238E27FC236}">
                <a16:creationId xmlns:a16="http://schemas.microsoft.com/office/drawing/2014/main" id="{D0E08BAA-EFDB-AC6B-0788-FA81F1D225BF}"/>
              </a:ext>
            </a:extLst>
          </p:cNvPr>
          <p:cNvSpPr txBox="1">
            <a:spLocks noGrp="1"/>
          </p:cNvSpPr>
          <p:nvPr>
            <p:ph type="title" idx="4294967295"/>
          </p:nvPr>
        </p:nvSpPr>
        <p:spPr>
          <a:xfrm>
            <a:off x="1513692" y="287182"/>
            <a:ext cx="4267512"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Restricted Entry Intervals (REIs)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11479135-09B2-A9D7-E30B-A217036AE30E}"/>
              </a:ext>
            </a:extLst>
          </p:cNvPr>
          <p:cNvSpPr txBox="1"/>
          <p:nvPr/>
        </p:nvSpPr>
        <p:spPr>
          <a:xfrm>
            <a:off x="1234946" y="1790239"/>
            <a:ext cx="5422911" cy="6471002"/>
          </a:xfrm>
          <a:prstGeom prst="rect">
            <a:avLst/>
          </a:prstGeom>
          <a:noFill/>
        </p:spPr>
        <p:txBody>
          <a:bodyPr wrap="square" rtlCol="0">
            <a:spAutoFit/>
          </a:bodyPr>
          <a:lstStyle/>
          <a:p>
            <a:pPr marL="342900" lvl="0" indent="-342900">
              <a:buFont typeface="Arial" panose="020B0604020202020204" pitchFamily="34" charset="0"/>
              <a:buChar char="•"/>
            </a:pPr>
            <a:r>
              <a:rPr lang="en-US" sz="2350" dirty="0">
                <a:solidFill>
                  <a:srgbClr val="00567D"/>
                </a:solidFill>
              </a:rPr>
              <a:t>If the pesticide label has notification directions, you must follow them.</a:t>
            </a:r>
          </a:p>
          <a:p>
            <a:pPr marL="342900" indent="-342900">
              <a:buFont typeface="Arial" panose="020B0604020202020204" pitchFamily="34" charset="0"/>
              <a:buChar char="•"/>
            </a:pPr>
            <a:r>
              <a:rPr lang="en-US" sz="2350" dirty="0">
                <a:solidFill>
                  <a:srgbClr val="00567D"/>
                </a:solidFill>
              </a:rPr>
              <a:t>If there are no notification directions on the label, you must either verbally warn or post signs.</a:t>
            </a:r>
          </a:p>
          <a:p>
            <a:pPr marL="342900" indent="-342900">
              <a:buFont typeface="Arial" panose="020B0604020202020204" pitchFamily="34" charset="0"/>
              <a:buChar char="•"/>
            </a:pPr>
            <a:r>
              <a:rPr lang="en-US" sz="2350" dirty="0">
                <a:solidFill>
                  <a:srgbClr val="00567D"/>
                </a:solidFill>
              </a:rPr>
              <a:t>If the REI is greater than 48 hours for an outdoor application, you must post signs.</a:t>
            </a:r>
          </a:p>
          <a:p>
            <a:pPr marL="342900" indent="-342900">
              <a:buFont typeface="Arial" panose="020B0604020202020204" pitchFamily="34" charset="0"/>
              <a:buChar char="•"/>
            </a:pPr>
            <a:r>
              <a:rPr lang="en-US" sz="2350" dirty="0">
                <a:solidFill>
                  <a:srgbClr val="00567D"/>
                </a:solidFill>
              </a:rPr>
              <a:t>If the REI is greater than 4 hours for an enclosed space (greenhouse) application, you must post signs.</a:t>
            </a:r>
          </a:p>
          <a:p>
            <a:pPr marL="342900" indent="-342900">
              <a:buFont typeface="Arial" panose="020B0604020202020204" pitchFamily="34" charset="0"/>
              <a:buChar char="•"/>
            </a:pPr>
            <a:r>
              <a:rPr lang="en-US" sz="2350" dirty="0">
                <a:solidFill>
                  <a:srgbClr val="00567D"/>
                </a:solidFill>
              </a:rPr>
              <a:t>Tell workers which method is in effect.</a:t>
            </a:r>
          </a:p>
          <a:p>
            <a:pPr marL="342900" indent="-342900">
              <a:buFont typeface="Arial" panose="020B0604020202020204" pitchFamily="34" charset="0"/>
              <a:buChar char="•"/>
            </a:pPr>
            <a:endParaRPr lang="en-US" sz="2350" dirty="0">
              <a:solidFill>
                <a:srgbClr val="00567D"/>
              </a:solidFill>
            </a:endParaRPr>
          </a:p>
          <a:p>
            <a:endParaRPr lang="en-US" sz="2350" dirty="0">
              <a:solidFill>
                <a:srgbClr val="00567D"/>
              </a:solidFill>
            </a:endParaRPr>
          </a:p>
          <a:p>
            <a:pPr lvl="0"/>
            <a:endParaRPr lang="en-US" sz="2350" dirty="0">
              <a:solidFill>
                <a:srgbClr val="00567D"/>
              </a:solidFill>
            </a:endParaRP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842819B7-E9C6-7B55-4829-1A9C52800B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pic>
        <p:nvPicPr>
          <p:cNvPr id="5" name="Picture Placeholder 5">
            <a:extLst>
              <a:ext uri="{FF2B5EF4-FFF2-40B4-BE49-F238E27FC236}">
                <a16:creationId xmlns:a16="http://schemas.microsoft.com/office/drawing/2014/main" id="{D4CFA4F2-8649-C0C1-82D1-5A4A185C211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7785" r="7785"/>
          <a:stretch>
            <a:fillRect/>
          </a:stretch>
        </p:blipFill>
        <p:spPr>
          <a:xfrm>
            <a:off x="6800850" y="1428128"/>
            <a:ext cx="5229800" cy="4129497"/>
          </a:xfrm>
          <a:prstGeom prst="rect">
            <a:avLst/>
          </a:prstGeom>
        </p:spPr>
      </p:pic>
    </p:spTree>
    <p:extLst>
      <p:ext uri="{BB962C8B-B14F-4D97-AF65-F5344CB8AC3E}">
        <p14:creationId xmlns:p14="http://schemas.microsoft.com/office/powerpoint/2010/main" val="3804664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FB85A-7B0D-298D-0958-85F16D82426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C82C184-5224-DEB9-061A-D987A94B59FC}"/>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688C3433-5596-E686-88B6-AC6CD68E9293}"/>
              </a:ext>
            </a:extLst>
          </p:cNvPr>
          <p:cNvSpPr>
            <a:spLocks noGrp="1"/>
          </p:cNvSpPr>
          <p:nvPr>
            <p:ph type="sldNum" sz="quarter" idx="12"/>
          </p:nvPr>
        </p:nvSpPr>
        <p:spPr/>
        <p:txBody>
          <a:bodyPr/>
          <a:lstStyle/>
          <a:p>
            <a:fld id="{99562CDD-8BC9-4CF6-AA03-D93997F55C9A}" type="slidenum">
              <a:rPr lang="en-US" smtClean="0"/>
              <a:pPr/>
              <a:t>22</a:t>
            </a:fld>
            <a:endParaRPr lang="en-US" dirty="0"/>
          </a:p>
        </p:txBody>
      </p:sp>
      <p:sp>
        <p:nvSpPr>
          <p:cNvPr id="2" name="Footer Placeholder 1" descr="workbook page number">
            <a:extLst>
              <a:ext uri="{FF2B5EF4-FFF2-40B4-BE49-F238E27FC236}">
                <a16:creationId xmlns:a16="http://schemas.microsoft.com/office/drawing/2014/main" id="{0FB38985-0203-B9DB-0112-A568BBB19F51}"/>
              </a:ext>
            </a:extLst>
          </p:cNvPr>
          <p:cNvSpPr>
            <a:spLocks noGrp="1"/>
          </p:cNvSpPr>
          <p:nvPr>
            <p:ph type="ftr" sz="quarter" idx="11"/>
          </p:nvPr>
        </p:nvSpPr>
        <p:spPr/>
        <p:txBody>
          <a:bodyPr/>
          <a:lstStyle/>
          <a:p>
            <a:pPr algn="l"/>
            <a:r>
              <a:rPr lang="en-US" dirty="0"/>
              <a:t>Workbook Page #23</a:t>
            </a:r>
          </a:p>
        </p:txBody>
      </p:sp>
      <p:sp>
        <p:nvSpPr>
          <p:cNvPr id="9" name="Title 8">
            <a:extLst>
              <a:ext uri="{FF2B5EF4-FFF2-40B4-BE49-F238E27FC236}">
                <a16:creationId xmlns:a16="http://schemas.microsoft.com/office/drawing/2014/main" id="{A8FD0AB0-B035-652E-88F2-EAFE49D9F488}"/>
              </a:ext>
            </a:extLst>
          </p:cNvPr>
          <p:cNvSpPr txBox="1">
            <a:spLocks noGrp="1"/>
          </p:cNvSpPr>
          <p:nvPr>
            <p:ph type="title" idx="4294967295"/>
          </p:nvPr>
        </p:nvSpPr>
        <p:spPr>
          <a:xfrm>
            <a:off x="1409625" y="802487"/>
            <a:ext cx="10694391" cy="18774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00567D"/>
                </a:solidFill>
                <a:effectLst/>
                <a:uLnTx/>
                <a:uFillTx/>
                <a:latin typeface="+mn-lt"/>
                <a:ea typeface="+mn-ea"/>
                <a:cs typeface="+mn-cs"/>
              </a:rPr>
              <a:t>Levels of </a:t>
            </a:r>
            <a:r>
              <a:rPr kumimoji="0" lang="fr-FR" sz="4000" b="1" i="0" u="none" strike="noStrike" kern="1200" cap="none" spc="0" normalizeH="0" baseline="0" noProof="0" dirty="0" err="1">
                <a:ln>
                  <a:noFill/>
                </a:ln>
                <a:solidFill>
                  <a:srgbClr val="00567D"/>
                </a:solidFill>
                <a:effectLst/>
                <a:uLnTx/>
                <a:uFillTx/>
                <a:latin typeface="+mn-lt"/>
                <a:ea typeface="+mn-ea"/>
                <a:cs typeface="+mn-cs"/>
              </a:rPr>
              <a:t>respiratory</a:t>
            </a:r>
            <a:r>
              <a:rPr kumimoji="0" lang="fr-FR" sz="4000" b="1" i="0" u="none" strike="noStrike" kern="1200" cap="none" spc="0" normalizeH="0" baseline="0" noProof="0" dirty="0">
                <a:ln>
                  <a:noFill/>
                </a:ln>
                <a:solidFill>
                  <a:srgbClr val="00567D"/>
                </a:solidFill>
                <a:effectLst/>
                <a:uLnTx/>
                <a:uFillTx/>
                <a:latin typeface="+mn-lt"/>
                <a:ea typeface="+mn-ea"/>
                <a:cs typeface="+mn-cs"/>
              </a:rPr>
              <a:t> protection</a:t>
            </a:r>
            <a:br>
              <a:rPr kumimoji="0" lang="fr-FR" sz="4000" b="1" i="0" u="none" strike="noStrike" kern="1200" cap="none" spc="0" normalizeH="0" baseline="0" noProof="0" dirty="0">
                <a:ln>
                  <a:noFill/>
                </a:ln>
                <a:solidFill>
                  <a:srgbClr val="00567D"/>
                </a:solidFill>
                <a:effectLst/>
                <a:uLnTx/>
                <a:uFillTx/>
                <a:latin typeface="+mn-lt"/>
                <a:ea typeface="+mn-ea"/>
                <a:cs typeface="+mn-cs"/>
              </a:rPr>
            </a:br>
            <a:br>
              <a:rPr kumimoji="0" lang="fr-FR" sz="4000" b="1" i="0" u="none" strike="noStrike" kern="1200" cap="none" spc="0" normalizeH="0" baseline="0" noProof="0" dirty="0">
                <a:ln>
                  <a:noFill/>
                </a:ln>
                <a:solidFill>
                  <a:srgbClr val="00567D"/>
                </a:solidFill>
                <a:effectLst/>
                <a:uLnTx/>
                <a:uFillTx/>
                <a:latin typeface="+mn-lt"/>
                <a:ea typeface="+mn-ea"/>
                <a:cs typeface="+mn-cs"/>
              </a:rPr>
            </a:br>
            <a:endParaRPr kumimoji="0" lang="en-US" sz="3600" i="1" u="none" strike="noStrike" kern="1200" cap="none" spc="0" normalizeH="0" baseline="0" noProof="0" dirty="0">
              <a:ln>
                <a:noFill/>
              </a:ln>
              <a:solidFill>
                <a:srgbClr val="00567D"/>
              </a:solidFill>
              <a:effectLst/>
              <a:uLnTx/>
              <a:uFillTx/>
              <a:latin typeface="+mn-lt"/>
              <a:ea typeface="+mn-ea"/>
              <a:cs typeface="+mn-cs"/>
            </a:endParaRPr>
          </a:p>
        </p:txBody>
      </p:sp>
      <p:pic>
        <p:nvPicPr>
          <p:cNvPr id="4" name="Picture 3">
            <a:extLst>
              <a:ext uri="{FF2B5EF4-FFF2-40B4-BE49-F238E27FC236}">
                <a16:creationId xmlns:a16="http://schemas.microsoft.com/office/drawing/2014/main" id="{9B237EFB-3A27-7511-AB87-606935F15F1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sp>
        <p:nvSpPr>
          <p:cNvPr id="20" name="TextBox 19">
            <a:extLst>
              <a:ext uri="{FF2B5EF4-FFF2-40B4-BE49-F238E27FC236}">
                <a16:creationId xmlns:a16="http://schemas.microsoft.com/office/drawing/2014/main" id="{70E18327-FF30-3C56-1D6F-84CCBB83BC4D}"/>
              </a:ext>
            </a:extLst>
          </p:cNvPr>
          <p:cNvSpPr txBox="1"/>
          <p:nvPr/>
        </p:nvSpPr>
        <p:spPr>
          <a:xfrm>
            <a:off x="1409625" y="2274838"/>
            <a:ext cx="9477450" cy="1015663"/>
          </a:xfrm>
          <a:prstGeom prst="rect">
            <a:avLst/>
          </a:prstGeom>
          <a:noFill/>
        </p:spPr>
        <p:txBody>
          <a:bodyPr wrap="square">
            <a:spAutoFit/>
          </a:bodyPr>
          <a:lstStyle/>
          <a:p>
            <a:r>
              <a:rPr lang="en-US" sz="3000" dirty="0">
                <a:solidFill>
                  <a:srgbClr val="00567D"/>
                </a:solidFill>
              </a:rPr>
              <a:t>Review the chart on page 23. It lists images and descriptions of the most protective to least protective NIOSH respirators. </a:t>
            </a:r>
          </a:p>
        </p:txBody>
      </p:sp>
    </p:spTree>
    <p:extLst>
      <p:ext uri="{BB962C8B-B14F-4D97-AF65-F5344CB8AC3E}">
        <p14:creationId xmlns:p14="http://schemas.microsoft.com/office/powerpoint/2010/main" val="1979782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54009-37FC-6629-7309-B6C6E9A3236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3D87E07-13F7-4B77-2B14-0D40B1FF766A}"/>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B119B735-ABCC-8074-FF06-B14F519ECDD9}"/>
              </a:ext>
            </a:extLst>
          </p:cNvPr>
          <p:cNvSpPr>
            <a:spLocks noGrp="1"/>
          </p:cNvSpPr>
          <p:nvPr>
            <p:ph type="sldNum" sz="quarter" idx="12"/>
          </p:nvPr>
        </p:nvSpPr>
        <p:spPr/>
        <p:txBody>
          <a:bodyPr/>
          <a:lstStyle/>
          <a:p>
            <a:fld id="{99562CDD-8BC9-4CF6-AA03-D93997F55C9A}" type="slidenum">
              <a:rPr lang="en-US" smtClean="0"/>
              <a:pPr/>
              <a:t>23</a:t>
            </a:fld>
            <a:endParaRPr lang="en-US" dirty="0"/>
          </a:p>
        </p:txBody>
      </p:sp>
      <p:sp>
        <p:nvSpPr>
          <p:cNvPr id="2" name="Footer Placeholder 1" descr="workbook page number">
            <a:extLst>
              <a:ext uri="{FF2B5EF4-FFF2-40B4-BE49-F238E27FC236}">
                <a16:creationId xmlns:a16="http://schemas.microsoft.com/office/drawing/2014/main" id="{02E931EE-1453-966D-5709-273611884061}"/>
              </a:ext>
            </a:extLst>
          </p:cNvPr>
          <p:cNvSpPr>
            <a:spLocks noGrp="1"/>
          </p:cNvSpPr>
          <p:nvPr>
            <p:ph type="ftr" sz="quarter" idx="11"/>
          </p:nvPr>
        </p:nvSpPr>
        <p:spPr/>
        <p:txBody>
          <a:bodyPr/>
          <a:lstStyle/>
          <a:p>
            <a:pPr algn="l"/>
            <a:r>
              <a:rPr lang="en-US" dirty="0"/>
              <a:t>Workbook Page #24</a:t>
            </a:r>
          </a:p>
        </p:txBody>
      </p:sp>
      <p:sp>
        <p:nvSpPr>
          <p:cNvPr id="9" name="Title 8">
            <a:extLst>
              <a:ext uri="{FF2B5EF4-FFF2-40B4-BE49-F238E27FC236}">
                <a16:creationId xmlns:a16="http://schemas.microsoft.com/office/drawing/2014/main" id="{7646460E-7EC5-A423-82D8-BD5044F67049}"/>
              </a:ext>
            </a:extLst>
          </p:cNvPr>
          <p:cNvSpPr txBox="1">
            <a:spLocks noGrp="1"/>
          </p:cNvSpPr>
          <p:nvPr>
            <p:ph type="title" idx="4294967295"/>
          </p:nvPr>
        </p:nvSpPr>
        <p:spPr>
          <a:xfrm>
            <a:off x="1409625" y="802487"/>
            <a:ext cx="10694391" cy="18774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srgbClr val="00567D"/>
                </a:solidFill>
                <a:effectLst/>
                <a:uLnTx/>
                <a:uFillTx/>
                <a:latin typeface="+mn-lt"/>
                <a:ea typeface="+mn-ea"/>
                <a:cs typeface="+mn-cs"/>
              </a:rPr>
              <a:t>What</a:t>
            </a:r>
            <a:r>
              <a:rPr kumimoji="0" lang="fr-FR" sz="4000" b="1" i="0" u="none" strike="noStrike" kern="1200" cap="none" spc="0" normalizeH="0" baseline="0" noProof="0" dirty="0">
                <a:ln>
                  <a:noFill/>
                </a:ln>
                <a:solidFill>
                  <a:srgbClr val="00567D"/>
                </a:solidFill>
                <a:effectLst/>
                <a:uLnTx/>
                <a:uFillTx/>
                <a:latin typeface="+mn-lt"/>
                <a:ea typeface="+mn-ea"/>
                <a:cs typeface="+mn-cs"/>
              </a:rPr>
              <a:t> </a:t>
            </a:r>
            <a:r>
              <a:rPr kumimoji="0" lang="fr-FR" sz="4000" b="1" i="0" u="none" strike="noStrike" kern="1200" cap="none" spc="0" normalizeH="0" baseline="0" noProof="0" dirty="0" err="1">
                <a:ln>
                  <a:noFill/>
                </a:ln>
                <a:solidFill>
                  <a:srgbClr val="00567D"/>
                </a:solidFill>
                <a:effectLst/>
                <a:uLnTx/>
                <a:uFillTx/>
                <a:latin typeface="+mn-lt"/>
                <a:ea typeface="+mn-ea"/>
                <a:cs typeface="+mn-cs"/>
              </a:rPr>
              <a:t>is</a:t>
            </a:r>
            <a:r>
              <a:rPr kumimoji="0" lang="fr-FR" sz="4000" b="1" i="0" u="none" strike="noStrike" kern="1200" cap="none" spc="0" normalizeH="0" baseline="0" noProof="0" dirty="0">
                <a:ln>
                  <a:noFill/>
                </a:ln>
                <a:solidFill>
                  <a:srgbClr val="00567D"/>
                </a:solidFill>
                <a:effectLst/>
                <a:uLnTx/>
                <a:uFillTx/>
                <a:latin typeface="+mn-lt"/>
                <a:ea typeface="+mn-ea"/>
                <a:cs typeface="+mn-cs"/>
              </a:rPr>
              <a:t> the Application Exclusion Zone (AEZ)?</a:t>
            </a:r>
            <a:br>
              <a:rPr kumimoji="0" lang="fr-FR" sz="4000" b="1" i="0" u="none" strike="noStrike" kern="1200" cap="none" spc="0" normalizeH="0" baseline="0" noProof="0" dirty="0">
                <a:ln>
                  <a:noFill/>
                </a:ln>
                <a:solidFill>
                  <a:srgbClr val="00567D"/>
                </a:solidFill>
                <a:effectLst/>
                <a:uLnTx/>
                <a:uFillTx/>
                <a:latin typeface="+mn-lt"/>
                <a:ea typeface="+mn-ea"/>
                <a:cs typeface="+mn-cs"/>
              </a:rPr>
            </a:br>
            <a:br>
              <a:rPr kumimoji="0" lang="fr-FR" sz="4000" b="1" i="0" u="none" strike="noStrike" kern="1200" cap="none" spc="0" normalizeH="0" baseline="0" noProof="0" dirty="0">
                <a:ln>
                  <a:noFill/>
                </a:ln>
                <a:solidFill>
                  <a:srgbClr val="00567D"/>
                </a:solidFill>
                <a:effectLst/>
                <a:uLnTx/>
                <a:uFillTx/>
                <a:latin typeface="+mn-lt"/>
                <a:ea typeface="+mn-ea"/>
                <a:cs typeface="+mn-cs"/>
              </a:rPr>
            </a:br>
            <a:endParaRPr kumimoji="0" lang="en-US" sz="3600" i="1" u="none" strike="noStrike" kern="1200" cap="none" spc="0" normalizeH="0" baseline="0" noProof="0" dirty="0">
              <a:ln>
                <a:noFill/>
              </a:ln>
              <a:solidFill>
                <a:srgbClr val="00567D"/>
              </a:solidFill>
              <a:effectLst/>
              <a:uLnTx/>
              <a:uFillTx/>
              <a:latin typeface="+mn-lt"/>
              <a:ea typeface="+mn-ea"/>
              <a:cs typeface="+mn-cs"/>
            </a:endParaRPr>
          </a:p>
        </p:txBody>
      </p:sp>
      <p:pic>
        <p:nvPicPr>
          <p:cNvPr id="4" name="Picture 3">
            <a:extLst>
              <a:ext uri="{FF2B5EF4-FFF2-40B4-BE49-F238E27FC236}">
                <a16:creationId xmlns:a16="http://schemas.microsoft.com/office/drawing/2014/main" id="{8C550ECD-791B-EE17-5B42-E84C1B8CA7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sp>
        <p:nvSpPr>
          <p:cNvPr id="20" name="TextBox 19">
            <a:extLst>
              <a:ext uri="{FF2B5EF4-FFF2-40B4-BE49-F238E27FC236}">
                <a16:creationId xmlns:a16="http://schemas.microsoft.com/office/drawing/2014/main" id="{9E0F3001-C06C-CEC9-86E6-045808459B75}"/>
              </a:ext>
            </a:extLst>
          </p:cNvPr>
          <p:cNvSpPr txBox="1"/>
          <p:nvPr/>
        </p:nvSpPr>
        <p:spPr>
          <a:xfrm>
            <a:off x="4811990" y="2782669"/>
            <a:ext cx="4158205" cy="646331"/>
          </a:xfrm>
          <a:prstGeom prst="rect">
            <a:avLst/>
          </a:prstGeom>
          <a:noFill/>
        </p:spPr>
        <p:txBody>
          <a:bodyPr wrap="square">
            <a:spAutoFit/>
          </a:bodyPr>
          <a:lstStyle/>
          <a:p>
            <a:r>
              <a:rPr kumimoji="0" lang="fr-FR" sz="3600" i="0" u="none" strike="noStrike" kern="1200" cap="none" spc="0" normalizeH="0" baseline="0" noProof="0" dirty="0">
                <a:ln>
                  <a:noFill/>
                </a:ln>
                <a:solidFill>
                  <a:srgbClr val="00567D"/>
                </a:solidFill>
                <a:effectLst/>
                <a:uLnTx/>
                <a:uFillTx/>
                <a:latin typeface="+mn-lt"/>
                <a:ea typeface="+mn-ea"/>
                <a:cs typeface="+mn-cs"/>
              </a:rPr>
              <a:t>AEZ YouTube </a:t>
            </a:r>
            <a:r>
              <a:rPr kumimoji="0" lang="fr-FR" sz="3600" u="none" strike="noStrike" kern="1200" cap="none" spc="0" normalizeH="0" baseline="0" noProof="0" dirty="0" err="1">
                <a:ln>
                  <a:noFill/>
                </a:ln>
                <a:solidFill>
                  <a:srgbClr val="00567D"/>
                </a:solidFill>
                <a:effectLst/>
                <a:uLnTx/>
                <a:uFillTx/>
                <a:latin typeface="+mn-lt"/>
                <a:ea typeface="+mn-ea"/>
                <a:cs typeface="+mn-cs"/>
              </a:rPr>
              <a:t>Videos</a:t>
            </a:r>
            <a:endParaRPr lang="en-US" sz="3600" dirty="0"/>
          </a:p>
        </p:txBody>
      </p:sp>
      <p:sp>
        <p:nvSpPr>
          <p:cNvPr id="7" name="Text Placeholder 2">
            <a:extLst>
              <a:ext uri="{FF2B5EF4-FFF2-40B4-BE49-F238E27FC236}">
                <a16:creationId xmlns:a16="http://schemas.microsoft.com/office/drawing/2014/main" id="{359FACBB-3660-338C-C838-73B854CB91EE}"/>
              </a:ext>
            </a:extLst>
          </p:cNvPr>
          <p:cNvSpPr txBox="1">
            <a:spLocks/>
          </p:cNvSpPr>
          <p:nvPr/>
        </p:nvSpPr>
        <p:spPr>
          <a:xfrm>
            <a:off x="4356735" y="3645957"/>
            <a:ext cx="2034041" cy="8239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rgbClr val="00567D"/>
                </a:solidFill>
                <a:hlinkClick r:id="rId3" tooltip="Link to A E Z YouTube video (English version)">
                  <a:extLst>
                    <a:ext uri="{A12FA001-AC4F-418D-AE19-62706E023703}">
                      <ahyp:hlinkClr xmlns:ahyp="http://schemas.microsoft.com/office/drawing/2018/hyperlinkcolor" val="tx"/>
                    </a:ext>
                  </a:extLst>
                </a:hlinkClick>
              </a:rPr>
              <a:t>English</a:t>
            </a:r>
            <a:endParaRPr lang="en-US" dirty="0">
              <a:solidFill>
                <a:srgbClr val="00567D"/>
              </a:solidFill>
            </a:endParaRPr>
          </a:p>
        </p:txBody>
      </p:sp>
      <p:sp>
        <p:nvSpPr>
          <p:cNvPr id="8" name="Text Placeholder 4">
            <a:extLst>
              <a:ext uri="{FF2B5EF4-FFF2-40B4-BE49-F238E27FC236}">
                <a16:creationId xmlns:a16="http://schemas.microsoft.com/office/drawing/2014/main" id="{F4C5E3FB-1915-1295-A998-995709DEC0B4}"/>
              </a:ext>
            </a:extLst>
          </p:cNvPr>
          <p:cNvSpPr txBox="1">
            <a:spLocks/>
          </p:cNvSpPr>
          <p:nvPr/>
        </p:nvSpPr>
        <p:spPr>
          <a:xfrm>
            <a:off x="7107828" y="3645957"/>
            <a:ext cx="2057400"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567D"/>
                </a:solidFill>
                <a:hlinkClick r:id="rId4" tooltip="Link to A E Z YouTube video (Spanish version)">
                  <a:extLst>
                    <a:ext uri="{A12FA001-AC4F-418D-AE19-62706E023703}">
                      <ahyp:hlinkClr xmlns:ahyp="http://schemas.microsoft.com/office/drawing/2018/hyperlinkcolor" val="tx"/>
                    </a:ext>
                  </a:extLst>
                </a:hlinkClick>
              </a:rPr>
              <a:t>Spanish</a:t>
            </a:r>
            <a:endParaRPr lang="en-US" dirty="0">
              <a:solidFill>
                <a:srgbClr val="00567D"/>
              </a:solidFill>
            </a:endParaRPr>
          </a:p>
        </p:txBody>
      </p:sp>
    </p:spTree>
    <p:extLst>
      <p:ext uri="{BB962C8B-B14F-4D97-AF65-F5344CB8AC3E}">
        <p14:creationId xmlns:p14="http://schemas.microsoft.com/office/powerpoint/2010/main" val="1568086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68D8B-820B-F6DC-DDD2-812E31CBE4E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4015AE9-DF35-6A12-A742-0AF95FA4E880}"/>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0A9657B6-7802-4FB9-55F5-2951A2527812}"/>
              </a:ext>
            </a:extLst>
          </p:cNvPr>
          <p:cNvSpPr>
            <a:spLocks noGrp="1"/>
          </p:cNvSpPr>
          <p:nvPr>
            <p:ph type="sldNum" sz="quarter" idx="12"/>
          </p:nvPr>
        </p:nvSpPr>
        <p:spPr/>
        <p:txBody>
          <a:bodyPr/>
          <a:lstStyle/>
          <a:p>
            <a:fld id="{99562CDD-8BC9-4CF6-AA03-D93997F55C9A}" type="slidenum">
              <a:rPr lang="en-US" smtClean="0"/>
              <a:pPr/>
              <a:t>24</a:t>
            </a:fld>
            <a:endParaRPr lang="en-US" dirty="0"/>
          </a:p>
        </p:txBody>
      </p:sp>
      <p:sp>
        <p:nvSpPr>
          <p:cNvPr id="2" name="Footer Placeholder 1" descr="workbook page number">
            <a:extLst>
              <a:ext uri="{FF2B5EF4-FFF2-40B4-BE49-F238E27FC236}">
                <a16:creationId xmlns:a16="http://schemas.microsoft.com/office/drawing/2014/main" id="{A2D03A34-940B-E81B-D9A3-6CFD5419733E}"/>
              </a:ext>
            </a:extLst>
          </p:cNvPr>
          <p:cNvSpPr>
            <a:spLocks noGrp="1"/>
          </p:cNvSpPr>
          <p:nvPr>
            <p:ph type="ftr" sz="quarter" idx="11"/>
          </p:nvPr>
        </p:nvSpPr>
        <p:spPr>
          <a:xfrm>
            <a:off x="9814214" y="6422099"/>
            <a:ext cx="1707572" cy="365125"/>
          </a:xfrm>
        </p:spPr>
        <p:txBody>
          <a:bodyPr/>
          <a:lstStyle/>
          <a:p>
            <a:pPr algn="l"/>
            <a:r>
              <a:rPr lang="en-US" dirty="0"/>
              <a:t>Workbook Page #26</a:t>
            </a:r>
          </a:p>
        </p:txBody>
      </p:sp>
      <p:sp>
        <p:nvSpPr>
          <p:cNvPr id="9" name="Title 8">
            <a:extLst>
              <a:ext uri="{FF2B5EF4-FFF2-40B4-BE49-F238E27FC236}">
                <a16:creationId xmlns:a16="http://schemas.microsoft.com/office/drawing/2014/main" id="{2EC9C61E-D228-A126-FFD1-96AB0E147ABC}"/>
              </a:ext>
            </a:extLst>
          </p:cNvPr>
          <p:cNvSpPr txBox="1">
            <a:spLocks noGrp="1"/>
          </p:cNvSpPr>
          <p:nvPr>
            <p:ph type="title" idx="4294967295"/>
          </p:nvPr>
        </p:nvSpPr>
        <p:spPr>
          <a:xfrm>
            <a:off x="1249366" y="350000"/>
            <a:ext cx="4510412"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567D"/>
                </a:solidFill>
                <a:effectLst/>
                <a:uLnTx/>
                <a:uFillTx/>
                <a:latin typeface="+mn-lt"/>
                <a:ea typeface="+mn-ea"/>
                <a:cs typeface="+mn-cs"/>
              </a:rPr>
              <a:t>Posting information</a:t>
            </a:r>
          </a:p>
        </p:txBody>
      </p:sp>
      <p:sp>
        <p:nvSpPr>
          <p:cNvPr id="12" name="TextBox 11">
            <a:extLst>
              <a:ext uri="{FF2B5EF4-FFF2-40B4-BE49-F238E27FC236}">
                <a16:creationId xmlns:a16="http://schemas.microsoft.com/office/drawing/2014/main" id="{A10F8525-DF82-16EC-BB41-F0707440A144}"/>
              </a:ext>
            </a:extLst>
          </p:cNvPr>
          <p:cNvSpPr txBox="1"/>
          <p:nvPr/>
        </p:nvSpPr>
        <p:spPr>
          <a:xfrm>
            <a:off x="1249365" y="1124265"/>
            <a:ext cx="6087349" cy="3954929"/>
          </a:xfrm>
          <a:prstGeom prst="rect">
            <a:avLst/>
          </a:prstGeom>
          <a:noFill/>
        </p:spPr>
        <p:txBody>
          <a:bodyPr wrap="square" rtlCol="0">
            <a:spAutoFit/>
          </a:bodyPr>
          <a:lstStyle/>
          <a:p>
            <a:r>
              <a:rPr lang="en-US" sz="2700" b="1" dirty="0">
                <a:solidFill>
                  <a:srgbClr val="00567D"/>
                </a:solidFill>
              </a:rPr>
              <a:t>Agricultural employer requirements: </a:t>
            </a:r>
          </a:p>
          <a:p>
            <a:r>
              <a:rPr lang="en-US" sz="2700" b="1" dirty="0">
                <a:solidFill>
                  <a:srgbClr val="00567D"/>
                </a:solidFill>
              </a:rPr>
              <a:t>ALH only</a:t>
            </a:r>
          </a:p>
          <a:p>
            <a:pPr marL="457200" indent="-457200">
              <a:buFont typeface="Arial" panose="020B0604020202020204" pitchFamily="34" charset="0"/>
              <a:buChar char="•"/>
            </a:pPr>
            <a:r>
              <a:rPr lang="en-US" sz="2700" dirty="0">
                <a:solidFill>
                  <a:srgbClr val="00567D"/>
                </a:solidFill>
              </a:rPr>
              <a:t>Information station</a:t>
            </a:r>
          </a:p>
          <a:p>
            <a:pPr marL="457200" indent="-457200">
              <a:buFont typeface="Arial" panose="020B0604020202020204" pitchFamily="34" charset="0"/>
              <a:buChar char="•"/>
            </a:pPr>
            <a:r>
              <a:rPr lang="en-US" sz="2700" dirty="0">
                <a:solidFill>
                  <a:srgbClr val="00567D"/>
                </a:solidFill>
              </a:rPr>
              <a:t>How to prevent or reduce pesticide exposure</a:t>
            </a:r>
          </a:p>
          <a:p>
            <a:pPr marL="457200" indent="-457200">
              <a:buFont typeface="Arial" panose="020B0604020202020204" pitchFamily="34" charset="0"/>
              <a:buChar char="•"/>
            </a:pPr>
            <a:r>
              <a:rPr lang="en-US" sz="2700" dirty="0">
                <a:solidFill>
                  <a:srgbClr val="00567D"/>
                </a:solidFill>
              </a:rPr>
              <a:t>Location of pesticide                        safety information</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08918123-63F1-25C3-0573-7E4C18B409C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pic>
        <p:nvPicPr>
          <p:cNvPr id="10" name="Picture 9" descr="Example of an information station to display necessary information on an agricultural establishment.">
            <a:extLst>
              <a:ext uri="{FF2B5EF4-FFF2-40B4-BE49-F238E27FC236}">
                <a16:creationId xmlns:a16="http://schemas.microsoft.com/office/drawing/2014/main" id="{5D4FAD0E-5558-61A3-A328-CD14679238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8223" y="2917683"/>
            <a:ext cx="3771900" cy="3429000"/>
          </a:xfrm>
          <a:prstGeom prst="rect">
            <a:avLst/>
          </a:prstGeom>
        </p:spPr>
      </p:pic>
      <p:pic>
        <p:nvPicPr>
          <p:cNvPr id="8" name="Picture 7" descr="Image of the WPS safety poster and a sample information station.">
            <a:extLst>
              <a:ext uri="{FF2B5EF4-FFF2-40B4-BE49-F238E27FC236}">
                <a16:creationId xmlns:a16="http://schemas.microsoft.com/office/drawing/2014/main" id="{F122695C-BEAD-2F38-A964-2494CE0EDF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8060" y="863489"/>
            <a:ext cx="3346319" cy="5131022"/>
          </a:xfrm>
          <a:prstGeom prst="rect">
            <a:avLst/>
          </a:prstGeom>
        </p:spPr>
      </p:pic>
      <p:sp>
        <p:nvSpPr>
          <p:cNvPr id="7" name="TextBox 6">
            <a:extLst>
              <a:ext uri="{FF2B5EF4-FFF2-40B4-BE49-F238E27FC236}">
                <a16:creationId xmlns:a16="http://schemas.microsoft.com/office/drawing/2014/main" id="{D67B455C-C66E-0984-E79A-61925DFFE966}"/>
              </a:ext>
            </a:extLst>
          </p:cNvPr>
          <p:cNvSpPr txBox="1"/>
          <p:nvPr/>
        </p:nvSpPr>
        <p:spPr>
          <a:xfrm>
            <a:off x="8839593" y="6040512"/>
            <a:ext cx="3257551" cy="338554"/>
          </a:xfrm>
          <a:prstGeom prst="rect">
            <a:avLst/>
          </a:prstGeom>
          <a:noFill/>
        </p:spPr>
        <p:txBody>
          <a:bodyPr wrap="square">
            <a:spAutoFit/>
          </a:bodyPr>
          <a:lstStyle/>
          <a:p>
            <a:r>
              <a:rPr lang="en-US" sz="1600" dirty="0">
                <a:solidFill>
                  <a:srgbClr val="00567D"/>
                </a:solidFill>
                <a:hlinkClick r:id="rId5"/>
              </a:rPr>
              <a:t>pesticideresources.org/</a:t>
            </a:r>
            <a:r>
              <a:rPr lang="en-US" sz="1600" dirty="0" err="1">
                <a:solidFill>
                  <a:srgbClr val="00567D"/>
                </a:solidFill>
                <a:hlinkClick r:id="rId5"/>
              </a:rPr>
              <a:t>wps</a:t>
            </a:r>
            <a:r>
              <a:rPr lang="en-US" sz="1600" dirty="0">
                <a:solidFill>
                  <a:srgbClr val="00567D"/>
                </a:solidFill>
                <a:hlinkClick r:id="rId5"/>
              </a:rPr>
              <a:t>/cp.html </a:t>
            </a:r>
            <a:endParaRPr lang="en-US" sz="1600" dirty="0">
              <a:solidFill>
                <a:srgbClr val="00567D"/>
              </a:solidFill>
            </a:endParaRPr>
          </a:p>
        </p:txBody>
      </p:sp>
    </p:spTree>
    <p:extLst>
      <p:ext uri="{BB962C8B-B14F-4D97-AF65-F5344CB8AC3E}">
        <p14:creationId xmlns:p14="http://schemas.microsoft.com/office/powerpoint/2010/main" val="1674669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8E905-984D-AA37-6815-A731E322279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C584762-0C9E-4A78-D96C-BC94C884AB63}"/>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9371829E-FF8A-92DB-7661-11897975BC78}"/>
              </a:ext>
            </a:extLst>
          </p:cNvPr>
          <p:cNvSpPr>
            <a:spLocks noGrp="1"/>
          </p:cNvSpPr>
          <p:nvPr>
            <p:ph type="sldNum" sz="quarter" idx="12"/>
          </p:nvPr>
        </p:nvSpPr>
        <p:spPr/>
        <p:txBody>
          <a:bodyPr/>
          <a:lstStyle/>
          <a:p>
            <a:fld id="{99562CDD-8BC9-4CF6-AA03-D93997F55C9A}" type="slidenum">
              <a:rPr lang="en-US" smtClean="0"/>
              <a:pPr/>
              <a:t>25</a:t>
            </a:fld>
            <a:endParaRPr lang="en-US" dirty="0"/>
          </a:p>
        </p:txBody>
      </p:sp>
      <p:sp>
        <p:nvSpPr>
          <p:cNvPr id="2" name="Footer Placeholder 1" descr="workbook page number">
            <a:extLst>
              <a:ext uri="{FF2B5EF4-FFF2-40B4-BE49-F238E27FC236}">
                <a16:creationId xmlns:a16="http://schemas.microsoft.com/office/drawing/2014/main" id="{8206D1A5-8190-0106-CAD7-3771600EB720}"/>
              </a:ext>
            </a:extLst>
          </p:cNvPr>
          <p:cNvSpPr>
            <a:spLocks noGrp="1"/>
          </p:cNvSpPr>
          <p:nvPr>
            <p:ph type="ftr" sz="quarter" idx="11"/>
          </p:nvPr>
        </p:nvSpPr>
        <p:spPr>
          <a:xfrm>
            <a:off x="9814213" y="6379067"/>
            <a:ext cx="1833719" cy="365125"/>
          </a:xfrm>
        </p:spPr>
        <p:txBody>
          <a:bodyPr/>
          <a:lstStyle/>
          <a:p>
            <a:pPr algn="l"/>
            <a:r>
              <a:rPr lang="en-US" dirty="0"/>
              <a:t>Workbook Page #27 &amp; 28</a:t>
            </a:r>
          </a:p>
        </p:txBody>
      </p:sp>
      <p:pic>
        <p:nvPicPr>
          <p:cNvPr id="4" name="Picture 3">
            <a:extLst>
              <a:ext uri="{FF2B5EF4-FFF2-40B4-BE49-F238E27FC236}">
                <a16:creationId xmlns:a16="http://schemas.microsoft.com/office/drawing/2014/main" id="{5C7730D1-0DC4-AF53-56BE-6BDE6C61D8C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sp>
        <p:nvSpPr>
          <p:cNvPr id="11" name="Title 8">
            <a:extLst>
              <a:ext uri="{FF2B5EF4-FFF2-40B4-BE49-F238E27FC236}">
                <a16:creationId xmlns:a16="http://schemas.microsoft.com/office/drawing/2014/main" id="{F462CE2E-7F5C-C5B8-8559-3ACC410C32B0}"/>
              </a:ext>
            </a:extLst>
          </p:cNvPr>
          <p:cNvSpPr txBox="1">
            <a:spLocks noGrp="1"/>
          </p:cNvSpPr>
          <p:nvPr>
            <p:ph type="title" idx="4294967295"/>
          </p:nvPr>
        </p:nvSpPr>
        <p:spPr>
          <a:xfrm>
            <a:off x="1249366" y="350000"/>
            <a:ext cx="4510412" cy="1138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Exercise </a:t>
            </a:r>
            <a:r>
              <a:rPr kumimoji="0" lang="en-US" sz="2800" i="0" u="none" strike="noStrike" kern="1200" cap="none" spc="0" normalizeH="0" baseline="0" noProof="0" dirty="0">
                <a:ln>
                  <a:noFill/>
                </a:ln>
                <a:solidFill>
                  <a:srgbClr val="00567D"/>
                </a:solidFill>
                <a:effectLst/>
                <a:uLnTx/>
                <a:uFillTx/>
                <a:latin typeface="+mn-lt"/>
                <a:ea typeface="+mn-ea"/>
                <a:cs typeface="+mn-cs"/>
              </a:rPr>
              <a:t>(page 28)</a:t>
            </a:r>
            <a:br>
              <a:rPr kumimoji="0" lang="en-US" sz="2800" i="0" u="none" strike="noStrike" kern="1200" cap="none" spc="0" normalizeH="0" baseline="0" noProof="0" dirty="0">
                <a:ln>
                  <a:noFill/>
                </a:ln>
                <a:solidFill>
                  <a:srgbClr val="00567D"/>
                </a:solidFill>
                <a:effectLst/>
                <a:uLnTx/>
                <a:uFillTx/>
                <a:latin typeface="+mn-lt"/>
                <a:ea typeface="+mn-ea"/>
                <a:cs typeface="+mn-cs"/>
              </a:rPr>
            </a:br>
            <a:endParaRPr kumimoji="0" lang="en-US" sz="2800" b="1" i="0" u="none" strike="noStrike" kern="1200" cap="none" spc="0" normalizeH="0" baseline="0" noProof="0" dirty="0">
              <a:ln>
                <a:noFill/>
              </a:ln>
              <a:solidFill>
                <a:srgbClr val="00567D"/>
              </a:solidFill>
              <a:effectLst/>
              <a:uLnTx/>
              <a:uFillTx/>
              <a:latin typeface="+mn-lt"/>
              <a:ea typeface="+mn-ea"/>
              <a:cs typeface="+mn-cs"/>
            </a:endParaRPr>
          </a:p>
        </p:txBody>
      </p:sp>
      <p:sp>
        <p:nvSpPr>
          <p:cNvPr id="5" name="TextBox 4">
            <a:extLst>
              <a:ext uri="{FF2B5EF4-FFF2-40B4-BE49-F238E27FC236}">
                <a16:creationId xmlns:a16="http://schemas.microsoft.com/office/drawing/2014/main" id="{7DE2DB96-FC97-5DEB-6B41-5E1E7EC70F71}"/>
              </a:ext>
            </a:extLst>
          </p:cNvPr>
          <p:cNvSpPr txBox="1"/>
          <p:nvPr/>
        </p:nvSpPr>
        <p:spPr>
          <a:xfrm>
            <a:off x="1341808" y="491404"/>
            <a:ext cx="10306125" cy="1169551"/>
          </a:xfrm>
          <a:prstGeom prst="rect">
            <a:avLst/>
          </a:prstGeom>
          <a:noFill/>
        </p:spPr>
        <p:txBody>
          <a:bodyPr wrap="square">
            <a:spAutoFit/>
          </a:bodyPr>
          <a:lstStyle/>
          <a:p>
            <a:endParaRPr lang="en-US" sz="4000" b="1" dirty="0">
              <a:solidFill>
                <a:srgbClr val="00567D"/>
              </a:solidFill>
            </a:endParaRPr>
          </a:p>
          <a:p>
            <a:r>
              <a:rPr lang="en-US" sz="3000" i="1" dirty="0">
                <a:solidFill>
                  <a:srgbClr val="00567D"/>
                </a:solidFill>
              </a:rPr>
              <a:t>What are the AEZ Requirements?</a:t>
            </a:r>
          </a:p>
        </p:txBody>
      </p:sp>
      <p:sp>
        <p:nvSpPr>
          <p:cNvPr id="12" name="TextBox 11">
            <a:extLst>
              <a:ext uri="{FF2B5EF4-FFF2-40B4-BE49-F238E27FC236}">
                <a16:creationId xmlns:a16="http://schemas.microsoft.com/office/drawing/2014/main" id="{3C5A2DF4-3FBE-59FC-AC0A-324C2AFFE2C7}"/>
              </a:ext>
            </a:extLst>
          </p:cNvPr>
          <p:cNvSpPr txBox="1"/>
          <p:nvPr/>
        </p:nvSpPr>
        <p:spPr>
          <a:xfrm>
            <a:off x="1341808" y="2677241"/>
            <a:ext cx="10014997" cy="1938992"/>
          </a:xfrm>
          <a:prstGeom prst="rect">
            <a:avLst/>
          </a:prstGeom>
          <a:noFill/>
        </p:spPr>
        <p:txBody>
          <a:bodyPr wrap="square">
            <a:spAutoFit/>
          </a:bodyPr>
          <a:lstStyle/>
          <a:p>
            <a:r>
              <a:rPr lang="en-US" sz="3000" dirty="0">
                <a:solidFill>
                  <a:srgbClr val="00567D"/>
                </a:solidFill>
              </a:rPr>
              <a:t>Review the decision matrix on page 27 for the Worker Protection Standard, Application Exclusion Zone.</a:t>
            </a:r>
          </a:p>
          <a:p>
            <a:endParaRPr lang="en-US" sz="3000" dirty="0">
              <a:solidFill>
                <a:srgbClr val="00567D"/>
              </a:solidFill>
            </a:endParaRPr>
          </a:p>
          <a:p>
            <a:r>
              <a:rPr lang="en-US" sz="3000" dirty="0">
                <a:solidFill>
                  <a:srgbClr val="00567D"/>
                </a:solidFill>
              </a:rPr>
              <a:t>Complete the scenarios on page 28.</a:t>
            </a:r>
          </a:p>
        </p:txBody>
      </p:sp>
    </p:spTree>
    <p:extLst>
      <p:ext uri="{BB962C8B-B14F-4D97-AF65-F5344CB8AC3E}">
        <p14:creationId xmlns:p14="http://schemas.microsoft.com/office/powerpoint/2010/main" val="350398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185B-9921-B052-33A3-D2E46542CDE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155B53E-DA9B-6F1F-0E46-3A5872433F3B}"/>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D7FABCE2-3C79-B1EF-E4E6-E43A9DC0D46A}"/>
              </a:ext>
            </a:extLst>
          </p:cNvPr>
          <p:cNvSpPr>
            <a:spLocks noGrp="1"/>
          </p:cNvSpPr>
          <p:nvPr>
            <p:ph type="sldNum" sz="quarter" idx="12"/>
          </p:nvPr>
        </p:nvSpPr>
        <p:spPr/>
        <p:txBody>
          <a:bodyPr/>
          <a:lstStyle/>
          <a:p>
            <a:fld id="{99562CDD-8BC9-4CF6-AA03-D93997F55C9A}" type="slidenum">
              <a:rPr lang="en-US" smtClean="0"/>
              <a:pPr/>
              <a:t>26</a:t>
            </a:fld>
            <a:endParaRPr lang="en-US" dirty="0"/>
          </a:p>
        </p:txBody>
      </p:sp>
      <p:sp>
        <p:nvSpPr>
          <p:cNvPr id="2" name="Footer Placeholder 1" descr="workbook page number">
            <a:extLst>
              <a:ext uri="{FF2B5EF4-FFF2-40B4-BE49-F238E27FC236}">
                <a16:creationId xmlns:a16="http://schemas.microsoft.com/office/drawing/2014/main" id="{D55F9770-126C-0607-226C-0D833DC56669}"/>
              </a:ext>
            </a:extLst>
          </p:cNvPr>
          <p:cNvSpPr>
            <a:spLocks noGrp="1"/>
          </p:cNvSpPr>
          <p:nvPr>
            <p:ph type="ftr" sz="quarter" idx="11"/>
          </p:nvPr>
        </p:nvSpPr>
        <p:spPr>
          <a:xfrm>
            <a:off x="9814214" y="6422099"/>
            <a:ext cx="1707572" cy="365125"/>
          </a:xfrm>
        </p:spPr>
        <p:txBody>
          <a:bodyPr/>
          <a:lstStyle/>
          <a:p>
            <a:pPr algn="l"/>
            <a:r>
              <a:rPr lang="en-US" dirty="0"/>
              <a:t>Workbook Page #29</a:t>
            </a:r>
          </a:p>
        </p:txBody>
      </p:sp>
      <p:sp>
        <p:nvSpPr>
          <p:cNvPr id="9" name="Title 8">
            <a:extLst>
              <a:ext uri="{FF2B5EF4-FFF2-40B4-BE49-F238E27FC236}">
                <a16:creationId xmlns:a16="http://schemas.microsoft.com/office/drawing/2014/main" id="{7A4D0D40-F553-9457-D2C1-06AD7D69AEB2}"/>
              </a:ext>
            </a:extLst>
          </p:cNvPr>
          <p:cNvSpPr txBox="1">
            <a:spLocks noGrp="1"/>
          </p:cNvSpPr>
          <p:nvPr>
            <p:ph type="title" idx="4294967295"/>
          </p:nvPr>
        </p:nvSpPr>
        <p:spPr>
          <a:xfrm>
            <a:off x="1249366" y="350000"/>
            <a:ext cx="5227634"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567D"/>
                </a:solidFill>
                <a:effectLst/>
                <a:uLnTx/>
                <a:uFillTx/>
                <a:latin typeface="+mn-lt"/>
                <a:ea typeface="+mn-ea"/>
                <a:cs typeface="+mn-cs"/>
              </a:rPr>
              <a:t>Application notification</a:t>
            </a:r>
          </a:p>
        </p:txBody>
      </p:sp>
      <p:sp>
        <p:nvSpPr>
          <p:cNvPr id="12" name="TextBox 11">
            <a:extLst>
              <a:ext uri="{FF2B5EF4-FFF2-40B4-BE49-F238E27FC236}">
                <a16:creationId xmlns:a16="http://schemas.microsoft.com/office/drawing/2014/main" id="{953D5312-1A8B-1F52-4E65-66583D2B3291}"/>
              </a:ext>
            </a:extLst>
          </p:cNvPr>
          <p:cNvSpPr txBox="1"/>
          <p:nvPr/>
        </p:nvSpPr>
        <p:spPr>
          <a:xfrm>
            <a:off x="1249366" y="1124265"/>
            <a:ext cx="5380034" cy="5001369"/>
          </a:xfrm>
          <a:prstGeom prst="rect">
            <a:avLst/>
          </a:prstGeom>
          <a:noFill/>
        </p:spPr>
        <p:txBody>
          <a:bodyPr wrap="square" rtlCol="0">
            <a:spAutoFit/>
          </a:bodyPr>
          <a:lstStyle/>
          <a:p>
            <a:r>
              <a:rPr lang="en-US" sz="2700" b="1" dirty="0">
                <a:solidFill>
                  <a:srgbClr val="00567D"/>
                </a:solidFill>
              </a:rPr>
              <a:t>Additional protection for workers </a:t>
            </a:r>
          </a:p>
          <a:p>
            <a:pPr marL="457200" indent="-457200">
              <a:buFont typeface="Arial" panose="020B0604020202020204" pitchFamily="34" charset="0"/>
              <a:buChar char="•"/>
            </a:pPr>
            <a:endParaRPr lang="en-US" sz="2700" dirty="0">
              <a:solidFill>
                <a:srgbClr val="00567D"/>
              </a:solidFill>
            </a:endParaRPr>
          </a:p>
          <a:p>
            <a:pPr marL="457200" indent="-457200">
              <a:buFont typeface="Arial" panose="020B0604020202020204" pitchFamily="34" charset="0"/>
              <a:buChar char="•"/>
            </a:pPr>
            <a:r>
              <a:rPr lang="en-US" sz="2900" dirty="0">
                <a:solidFill>
                  <a:srgbClr val="00567D"/>
                </a:solidFill>
              </a:rPr>
              <a:t>What do I need to do to notify my workers about a pesticide application?</a:t>
            </a:r>
          </a:p>
          <a:p>
            <a:pPr marL="457200" indent="-457200">
              <a:buFont typeface="Arial" panose="020B0604020202020204" pitchFamily="34" charset="0"/>
              <a:buChar char="•"/>
            </a:pPr>
            <a:r>
              <a:rPr lang="en-US" sz="2900" dirty="0">
                <a:solidFill>
                  <a:srgbClr val="00567D"/>
                </a:solidFill>
              </a:rPr>
              <a:t>What does a verbal warning mean?</a:t>
            </a:r>
          </a:p>
          <a:p>
            <a:pPr marL="457200" indent="-457200">
              <a:buFont typeface="Arial" panose="020B0604020202020204" pitchFamily="34" charset="0"/>
              <a:buChar char="•"/>
            </a:pPr>
            <a:r>
              <a:rPr lang="en-US" sz="2900" dirty="0">
                <a:solidFill>
                  <a:srgbClr val="00567D"/>
                </a:solidFill>
              </a:rPr>
              <a:t>What about warning the public about restricted entry?</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C018882A-8FA6-4A3D-8FFC-E4199F74135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pic>
        <p:nvPicPr>
          <p:cNvPr id="7" name="Picture 6" descr="A sign reading 'pesticide application do not enter. Do not remove sign for 24 hours.'">
            <a:extLst>
              <a:ext uri="{FF2B5EF4-FFF2-40B4-BE49-F238E27FC236}">
                <a16:creationId xmlns:a16="http://schemas.microsoft.com/office/drawing/2014/main" id="{6771138E-CD81-5D01-F9E0-DCCD12ABE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676" y="491403"/>
            <a:ext cx="4932142" cy="5782937"/>
          </a:xfrm>
          <a:prstGeom prst="rect">
            <a:avLst/>
          </a:prstGeom>
        </p:spPr>
      </p:pic>
    </p:spTree>
    <p:extLst>
      <p:ext uri="{BB962C8B-B14F-4D97-AF65-F5344CB8AC3E}">
        <p14:creationId xmlns:p14="http://schemas.microsoft.com/office/powerpoint/2010/main" val="673128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6D933-856B-A595-801E-0BEB1C8E028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2CCCD9C-B205-7AE9-597C-52E4555200E6}"/>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94D2564D-9287-7311-B05F-044BEA5EEFD6}"/>
              </a:ext>
            </a:extLst>
          </p:cNvPr>
          <p:cNvSpPr>
            <a:spLocks noGrp="1"/>
          </p:cNvSpPr>
          <p:nvPr>
            <p:ph type="sldNum" sz="quarter" idx="12"/>
          </p:nvPr>
        </p:nvSpPr>
        <p:spPr/>
        <p:txBody>
          <a:bodyPr/>
          <a:lstStyle/>
          <a:p>
            <a:fld id="{99562CDD-8BC9-4CF6-AA03-D93997F55C9A}" type="slidenum">
              <a:rPr lang="en-US" smtClean="0"/>
              <a:pPr/>
              <a:t>27</a:t>
            </a:fld>
            <a:endParaRPr lang="en-US" dirty="0"/>
          </a:p>
        </p:txBody>
      </p:sp>
      <p:sp>
        <p:nvSpPr>
          <p:cNvPr id="2" name="Footer Placeholder 1" descr="workbook page number">
            <a:extLst>
              <a:ext uri="{FF2B5EF4-FFF2-40B4-BE49-F238E27FC236}">
                <a16:creationId xmlns:a16="http://schemas.microsoft.com/office/drawing/2014/main" id="{E80C6A7F-7CFA-0538-D618-29438BD1669C}"/>
              </a:ext>
            </a:extLst>
          </p:cNvPr>
          <p:cNvSpPr>
            <a:spLocks noGrp="1"/>
          </p:cNvSpPr>
          <p:nvPr>
            <p:ph type="ftr" sz="quarter" idx="11"/>
          </p:nvPr>
        </p:nvSpPr>
        <p:spPr>
          <a:xfrm>
            <a:off x="9814214" y="6422099"/>
            <a:ext cx="1707572" cy="365125"/>
          </a:xfrm>
        </p:spPr>
        <p:txBody>
          <a:bodyPr/>
          <a:lstStyle/>
          <a:p>
            <a:pPr algn="l"/>
            <a:r>
              <a:rPr lang="en-US" dirty="0"/>
              <a:t>Workbook Page #30</a:t>
            </a:r>
          </a:p>
        </p:txBody>
      </p:sp>
      <p:sp>
        <p:nvSpPr>
          <p:cNvPr id="9" name="Title 8">
            <a:extLst>
              <a:ext uri="{FF2B5EF4-FFF2-40B4-BE49-F238E27FC236}">
                <a16:creationId xmlns:a16="http://schemas.microsoft.com/office/drawing/2014/main" id="{13F7196A-3274-D76F-3D61-A88FEDF0AE14}"/>
              </a:ext>
            </a:extLst>
          </p:cNvPr>
          <p:cNvSpPr txBox="1">
            <a:spLocks noGrp="1"/>
          </p:cNvSpPr>
          <p:nvPr>
            <p:ph type="title" idx="4294967295"/>
          </p:nvPr>
        </p:nvSpPr>
        <p:spPr>
          <a:xfrm>
            <a:off x="1249366" y="350000"/>
            <a:ext cx="5227634"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567D"/>
                </a:solidFill>
                <a:effectLst/>
                <a:uLnTx/>
                <a:uFillTx/>
                <a:latin typeface="+mn-lt"/>
                <a:ea typeface="+mn-ea"/>
                <a:cs typeface="+mn-cs"/>
              </a:rPr>
              <a:t>Application notification</a:t>
            </a:r>
          </a:p>
        </p:txBody>
      </p:sp>
      <p:sp>
        <p:nvSpPr>
          <p:cNvPr id="12" name="TextBox 11">
            <a:extLst>
              <a:ext uri="{FF2B5EF4-FFF2-40B4-BE49-F238E27FC236}">
                <a16:creationId xmlns:a16="http://schemas.microsoft.com/office/drawing/2014/main" id="{7738971A-840B-ECCD-DBD1-F7AEB0E5BD2B}"/>
              </a:ext>
            </a:extLst>
          </p:cNvPr>
          <p:cNvSpPr txBox="1"/>
          <p:nvPr/>
        </p:nvSpPr>
        <p:spPr>
          <a:xfrm>
            <a:off x="1249365" y="1124265"/>
            <a:ext cx="10418759" cy="4108817"/>
          </a:xfrm>
          <a:prstGeom prst="rect">
            <a:avLst/>
          </a:prstGeom>
          <a:noFill/>
        </p:spPr>
        <p:txBody>
          <a:bodyPr wrap="square" rtlCol="0">
            <a:spAutoFit/>
          </a:bodyPr>
          <a:lstStyle/>
          <a:p>
            <a:r>
              <a:rPr lang="en-US" sz="2700" b="1" dirty="0">
                <a:solidFill>
                  <a:srgbClr val="00567D"/>
                </a:solidFill>
              </a:rPr>
              <a:t>Additional protection for handlers </a:t>
            </a:r>
          </a:p>
          <a:p>
            <a:pPr marL="457200" indent="-457200">
              <a:buFont typeface="Arial" panose="020B0604020202020204" pitchFamily="34" charset="0"/>
              <a:buChar char="•"/>
            </a:pPr>
            <a:endParaRPr lang="en-US" sz="2700" dirty="0">
              <a:solidFill>
                <a:srgbClr val="00567D"/>
              </a:solidFill>
            </a:endParaRPr>
          </a:p>
          <a:p>
            <a:pPr marL="457200" indent="-457200">
              <a:buFont typeface="Arial" panose="020B0604020202020204" pitchFamily="34" charset="0"/>
              <a:buChar char="•"/>
            </a:pPr>
            <a:r>
              <a:rPr lang="en-US" sz="2900" dirty="0">
                <a:solidFill>
                  <a:srgbClr val="00567D"/>
                </a:solidFill>
              </a:rPr>
              <a:t>Application restrictions and monitoring</a:t>
            </a:r>
          </a:p>
          <a:p>
            <a:pPr marL="914400" lvl="1" indent="-457200">
              <a:buFont typeface="Arial" panose="020B0604020202020204" pitchFamily="34" charset="0"/>
              <a:buChar char="•"/>
            </a:pPr>
            <a:r>
              <a:rPr lang="en-US" sz="2900" dirty="0">
                <a:solidFill>
                  <a:srgbClr val="00567D"/>
                </a:solidFill>
              </a:rPr>
              <a:t>Specific instructions for handlers</a:t>
            </a:r>
          </a:p>
          <a:p>
            <a:pPr marL="457200" indent="-457200">
              <a:buFont typeface="Arial" panose="020B0604020202020204" pitchFamily="34" charset="0"/>
              <a:buChar char="•"/>
            </a:pPr>
            <a:r>
              <a:rPr lang="en-US" sz="2900" dirty="0">
                <a:solidFill>
                  <a:srgbClr val="00567D"/>
                </a:solidFill>
              </a:rPr>
              <a:t>Equipment</a:t>
            </a:r>
          </a:p>
          <a:p>
            <a:pPr marL="914400" lvl="1" indent="-457200">
              <a:buFont typeface="Arial" panose="020B0604020202020204" pitchFamily="34" charset="0"/>
              <a:buChar char="•"/>
            </a:pPr>
            <a:r>
              <a:rPr lang="en-US" sz="2900" dirty="0">
                <a:solidFill>
                  <a:srgbClr val="00567D"/>
                </a:solidFill>
              </a:rPr>
              <a:t>Equipment safety for handlers</a:t>
            </a:r>
          </a:p>
          <a:p>
            <a:pPr marL="914400" lvl="1" indent="-457200">
              <a:buFont typeface="Arial" panose="020B0604020202020204" pitchFamily="34" charset="0"/>
              <a:buChar char="•"/>
            </a:pPr>
            <a:r>
              <a:rPr lang="en-US" sz="2900" dirty="0">
                <a:solidFill>
                  <a:srgbClr val="00567D"/>
                </a:solidFill>
              </a:rPr>
              <a:t>Personal protective equipment</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44D34888-6F24-DB4C-76B4-59AA9F962CA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sp>
        <p:nvSpPr>
          <p:cNvPr id="5" name="TextBox 4">
            <a:extLst>
              <a:ext uri="{FF2B5EF4-FFF2-40B4-BE49-F238E27FC236}">
                <a16:creationId xmlns:a16="http://schemas.microsoft.com/office/drawing/2014/main" id="{0EFAA9AB-7941-2C4B-94C9-889E515BDC73}"/>
              </a:ext>
            </a:extLst>
          </p:cNvPr>
          <p:cNvSpPr txBox="1"/>
          <p:nvPr/>
        </p:nvSpPr>
        <p:spPr>
          <a:xfrm>
            <a:off x="3698744" y="4879139"/>
            <a:ext cx="6249990" cy="707886"/>
          </a:xfrm>
          <a:prstGeom prst="rect">
            <a:avLst/>
          </a:prstGeom>
          <a:noFill/>
          <a:ln>
            <a:solidFill>
              <a:schemeClr val="accent1"/>
            </a:solidFill>
          </a:ln>
        </p:spPr>
        <p:txBody>
          <a:bodyPr wrap="square" rtlCol="0">
            <a:spAutoFit/>
          </a:bodyPr>
          <a:lstStyle/>
          <a:p>
            <a:r>
              <a:rPr lang="en-US" sz="2000" dirty="0">
                <a:solidFill>
                  <a:srgbClr val="00567D"/>
                </a:solidFill>
              </a:rPr>
              <a:t>Remember to take steps to avoid heat-related illness when labeling requires the use of PPE for a handler activity.</a:t>
            </a:r>
          </a:p>
        </p:txBody>
      </p:sp>
    </p:spTree>
    <p:extLst>
      <p:ext uri="{BB962C8B-B14F-4D97-AF65-F5344CB8AC3E}">
        <p14:creationId xmlns:p14="http://schemas.microsoft.com/office/powerpoint/2010/main" val="1632817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0D553-5F01-C357-AC8F-97C6A7C6BA2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A4D66C-9E08-BFCA-29E7-E7A8DEC7F1E3}"/>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0A22752D-70E6-3D47-4788-18E5AC455D33}"/>
              </a:ext>
            </a:extLst>
          </p:cNvPr>
          <p:cNvSpPr>
            <a:spLocks noGrp="1"/>
          </p:cNvSpPr>
          <p:nvPr>
            <p:ph type="sldNum" sz="quarter" idx="12"/>
          </p:nvPr>
        </p:nvSpPr>
        <p:spPr/>
        <p:txBody>
          <a:bodyPr/>
          <a:lstStyle/>
          <a:p>
            <a:fld id="{99562CDD-8BC9-4CF6-AA03-D93997F55C9A}" type="slidenum">
              <a:rPr lang="en-US" smtClean="0"/>
              <a:pPr/>
              <a:t>28</a:t>
            </a:fld>
            <a:endParaRPr lang="en-US" dirty="0"/>
          </a:p>
        </p:txBody>
      </p:sp>
      <p:sp>
        <p:nvSpPr>
          <p:cNvPr id="2" name="Footer Placeholder 1" descr="workbook page number">
            <a:extLst>
              <a:ext uri="{FF2B5EF4-FFF2-40B4-BE49-F238E27FC236}">
                <a16:creationId xmlns:a16="http://schemas.microsoft.com/office/drawing/2014/main" id="{E85C62F3-CBC3-037A-8D65-066416BDFD7F}"/>
              </a:ext>
            </a:extLst>
          </p:cNvPr>
          <p:cNvSpPr>
            <a:spLocks noGrp="1"/>
          </p:cNvSpPr>
          <p:nvPr>
            <p:ph type="ftr" sz="quarter" idx="11"/>
          </p:nvPr>
        </p:nvSpPr>
        <p:spPr/>
        <p:txBody>
          <a:bodyPr/>
          <a:lstStyle/>
          <a:p>
            <a:pPr algn="l"/>
            <a:r>
              <a:rPr lang="en-US" dirty="0"/>
              <a:t>Workbook Page #32</a:t>
            </a:r>
          </a:p>
        </p:txBody>
      </p:sp>
      <p:sp>
        <p:nvSpPr>
          <p:cNvPr id="9" name="Title 8">
            <a:extLst>
              <a:ext uri="{FF2B5EF4-FFF2-40B4-BE49-F238E27FC236}">
                <a16:creationId xmlns:a16="http://schemas.microsoft.com/office/drawing/2014/main" id="{0616C902-D3D4-663F-3D21-9EF06664D2E0}"/>
              </a:ext>
            </a:extLst>
          </p:cNvPr>
          <p:cNvSpPr txBox="1">
            <a:spLocks noGrp="1"/>
          </p:cNvSpPr>
          <p:nvPr>
            <p:ph type="title" idx="4294967295"/>
          </p:nvPr>
        </p:nvSpPr>
        <p:spPr>
          <a:xfrm>
            <a:off x="1409626" y="887325"/>
            <a:ext cx="4267512"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WPS glove requirements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53754776-3171-30D7-EBA9-FC455F491EEA}"/>
              </a:ext>
            </a:extLst>
          </p:cNvPr>
          <p:cNvSpPr txBox="1"/>
          <p:nvPr/>
        </p:nvSpPr>
        <p:spPr>
          <a:xfrm>
            <a:off x="1310326" y="2546662"/>
            <a:ext cx="4498789" cy="3277820"/>
          </a:xfrm>
          <a:prstGeom prst="rect">
            <a:avLst/>
          </a:prstGeom>
          <a:noFill/>
        </p:spPr>
        <p:txBody>
          <a:bodyPr wrap="square" rtlCol="0">
            <a:spAutoFit/>
          </a:bodyPr>
          <a:lstStyle/>
          <a:p>
            <a:pPr marL="457200" indent="-457200">
              <a:buFont typeface="Arial" panose="020B0604020202020204" pitchFamily="34" charset="0"/>
              <a:buChar char="•"/>
            </a:pPr>
            <a:r>
              <a:rPr lang="en-US" sz="2900" dirty="0">
                <a:solidFill>
                  <a:srgbClr val="00567D"/>
                </a:solidFill>
              </a:rPr>
              <a:t>Pilots</a:t>
            </a:r>
          </a:p>
          <a:p>
            <a:pPr marL="457200" indent="-457200">
              <a:buFont typeface="Arial" panose="020B0604020202020204" pitchFamily="34" charset="0"/>
              <a:buChar char="•"/>
            </a:pPr>
            <a:r>
              <a:rPr lang="en-US" sz="2900" dirty="0">
                <a:solidFill>
                  <a:srgbClr val="00567D"/>
                </a:solidFill>
              </a:rPr>
              <a:t>Handlers and early entry workers</a:t>
            </a:r>
          </a:p>
          <a:p>
            <a:pPr marL="457200" indent="-457200">
              <a:buFont typeface="Arial" panose="020B0604020202020204" pitchFamily="34" charset="0"/>
              <a:buChar char="•"/>
            </a:pPr>
            <a:r>
              <a:rPr lang="en-US" sz="2900" dirty="0">
                <a:solidFill>
                  <a:srgbClr val="00567D"/>
                </a:solidFill>
              </a:rPr>
              <a:t>Glove liners</a:t>
            </a:r>
          </a:p>
          <a:p>
            <a:pPr marL="457200" indent="-457200">
              <a:buFont typeface="Arial" panose="020B0604020202020204" pitchFamily="34" charset="0"/>
              <a:buChar char="•"/>
            </a:pPr>
            <a:r>
              <a:rPr lang="en-US" sz="2900" dirty="0">
                <a:solidFill>
                  <a:srgbClr val="00567D"/>
                </a:solidFill>
              </a:rPr>
              <a:t>Hot or cold periods</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A003F1EB-E59D-30B9-281A-3A602C2176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pic>
        <p:nvPicPr>
          <p:cNvPr id="7" name="Picture Placeholder 5">
            <a:extLst>
              <a:ext uri="{FF2B5EF4-FFF2-40B4-BE49-F238E27FC236}">
                <a16:creationId xmlns:a16="http://schemas.microsoft.com/office/drawing/2014/main" id="{3A83FF47-1A78-C12F-0853-3CAD019FB8D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l="9509" r="9509"/>
          <a:stretch>
            <a:fillRect/>
          </a:stretch>
        </p:blipFill>
        <p:spPr>
          <a:xfrm>
            <a:off x="5809116" y="1222914"/>
            <a:ext cx="6172200" cy="4873625"/>
          </a:xfrm>
          <a:prstGeom prst="rect">
            <a:avLst/>
          </a:prstGeom>
        </p:spPr>
      </p:pic>
    </p:spTree>
    <p:extLst>
      <p:ext uri="{BB962C8B-B14F-4D97-AF65-F5344CB8AC3E}">
        <p14:creationId xmlns:p14="http://schemas.microsoft.com/office/powerpoint/2010/main" val="4130791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D385-00C7-1AEC-312A-6870E54B6F9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25BE9DA-BB95-C865-9E77-7EB5A16083C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13F27AC4-87A8-0B19-AC8A-F6C7C00CCF2D}"/>
              </a:ext>
            </a:extLst>
          </p:cNvPr>
          <p:cNvSpPr>
            <a:spLocks noGrp="1"/>
          </p:cNvSpPr>
          <p:nvPr>
            <p:ph type="sldNum" sz="quarter" idx="12"/>
          </p:nvPr>
        </p:nvSpPr>
        <p:spPr/>
        <p:txBody>
          <a:bodyPr/>
          <a:lstStyle/>
          <a:p>
            <a:fld id="{99562CDD-8BC9-4CF6-AA03-D93997F55C9A}" type="slidenum">
              <a:rPr lang="en-US" smtClean="0"/>
              <a:pPr/>
              <a:t>29</a:t>
            </a:fld>
            <a:endParaRPr lang="en-US" dirty="0"/>
          </a:p>
        </p:txBody>
      </p:sp>
      <p:sp>
        <p:nvSpPr>
          <p:cNvPr id="2" name="Footer Placeholder 1" descr="workbook page number">
            <a:extLst>
              <a:ext uri="{FF2B5EF4-FFF2-40B4-BE49-F238E27FC236}">
                <a16:creationId xmlns:a16="http://schemas.microsoft.com/office/drawing/2014/main" id="{CB340335-B121-A161-31CB-BB7936A2D3C6}"/>
              </a:ext>
            </a:extLst>
          </p:cNvPr>
          <p:cNvSpPr>
            <a:spLocks noGrp="1"/>
          </p:cNvSpPr>
          <p:nvPr>
            <p:ph type="ftr" sz="quarter" idx="11"/>
          </p:nvPr>
        </p:nvSpPr>
        <p:spPr/>
        <p:txBody>
          <a:bodyPr/>
          <a:lstStyle/>
          <a:p>
            <a:pPr algn="l"/>
            <a:r>
              <a:rPr lang="en-US" dirty="0"/>
              <a:t>Workbook Page #33</a:t>
            </a:r>
          </a:p>
        </p:txBody>
      </p:sp>
      <p:sp>
        <p:nvSpPr>
          <p:cNvPr id="9" name="Title 8">
            <a:extLst>
              <a:ext uri="{FF2B5EF4-FFF2-40B4-BE49-F238E27FC236}">
                <a16:creationId xmlns:a16="http://schemas.microsoft.com/office/drawing/2014/main" id="{3963EFB0-027A-FE7F-D8EE-AFBFE287BD68}"/>
              </a:ext>
            </a:extLst>
          </p:cNvPr>
          <p:cNvSpPr txBox="1">
            <a:spLocks noGrp="1"/>
          </p:cNvSpPr>
          <p:nvPr>
            <p:ph type="title" idx="4294967295"/>
          </p:nvPr>
        </p:nvSpPr>
        <p:spPr>
          <a:xfrm>
            <a:off x="1381345" y="887325"/>
            <a:ext cx="426751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Care of PPE</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D34D30FA-7958-C39F-648E-443744D1E813}"/>
              </a:ext>
            </a:extLst>
          </p:cNvPr>
          <p:cNvSpPr txBox="1"/>
          <p:nvPr/>
        </p:nvSpPr>
        <p:spPr>
          <a:xfrm>
            <a:off x="1293987" y="2061914"/>
            <a:ext cx="4498789" cy="3724096"/>
          </a:xfrm>
          <a:prstGeom prst="rect">
            <a:avLst/>
          </a:prstGeom>
          <a:noFill/>
        </p:spPr>
        <p:txBody>
          <a:bodyPr wrap="square" rtlCol="0">
            <a:spAutoFit/>
          </a:bodyPr>
          <a:lstStyle/>
          <a:p>
            <a:pPr marL="457200" indent="-457200">
              <a:buFont typeface="Arial" panose="020B0604020202020204" pitchFamily="34" charset="0"/>
              <a:buChar char="•"/>
            </a:pPr>
            <a:r>
              <a:rPr lang="en-US" sz="2900" dirty="0">
                <a:solidFill>
                  <a:srgbClr val="00567D"/>
                </a:solidFill>
              </a:rPr>
              <a:t>Store</a:t>
            </a:r>
          </a:p>
          <a:p>
            <a:pPr marL="457200" indent="-457200">
              <a:buFont typeface="Arial" panose="020B0604020202020204" pitchFamily="34" charset="0"/>
              <a:buChar char="•"/>
            </a:pPr>
            <a:r>
              <a:rPr lang="en-US" sz="2900" dirty="0">
                <a:solidFill>
                  <a:srgbClr val="00567D"/>
                </a:solidFill>
              </a:rPr>
              <a:t>Wash</a:t>
            </a:r>
          </a:p>
          <a:p>
            <a:pPr marL="457200" indent="-457200">
              <a:buFont typeface="Arial" panose="020B0604020202020204" pitchFamily="34" charset="0"/>
              <a:buChar char="•"/>
            </a:pPr>
            <a:r>
              <a:rPr lang="en-US" sz="2900" dirty="0">
                <a:solidFill>
                  <a:srgbClr val="00567D"/>
                </a:solidFill>
              </a:rPr>
              <a:t>Respirators</a:t>
            </a:r>
          </a:p>
          <a:p>
            <a:pPr marL="457200" indent="-457200">
              <a:buFont typeface="Arial" panose="020B0604020202020204" pitchFamily="34" charset="0"/>
              <a:buChar char="•"/>
            </a:pPr>
            <a:r>
              <a:rPr lang="en-US" sz="2900" dirty="0">
                <a:solidFill>
                  <a:srgbClr val="00567D"/>
                </a:solidFill>
              </a:rPr>
              <a:t>Disposal</a:t>
            </a:r>
          </a:p>
          <a:p>
            <a:pPr marL="457200" indent="-457200">
              <a:buFont typeface="Arial" panose="020B0604020202020204" pitchFamily="34" charset="0"/>
              <a:buChar char="•"/>
            </a:pPr>
            <a:r>
              <a:rPr lang="en-US" sz="2900" dirty="0">
                <a:solidFill>
                  <a:srgbClr val="00567D"/>
                </a:solidFill>
              </a:rPr>
              <a:t>Instructions for people who clean PPE</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B905D564-F219-4010-5529-DA10BB5641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pic>
        <p:nvPicPr>
          <p:cNvPr id="5" name="Picture Placeholder 5" descr="Example of 2 cartridge PPE.">
            <a:extLst>
              <a:ext uri="{FF2B5EF4-FFF2-40B4-BE49-F238E27FC236}">
                <a16:creationId xmlns:a16="http://schemas.microsoft.com/office/drawing/2014/main" id="{085F0E28-73C0-2EF0-0500-2FF369CD315F}"/>
              </a:ext>
            </a:extLst>
          </p:cNvPr>
          <p:cNvPicPr>
            <a:picLocks noChangeAspect="1"/>
          </p:cNvPicPr>
          <p:nvPr/>
        </p:nvPicPr>
        <p:blipFill>
          <a:blip r:embed="rId4" cstate="print">
            <a:extLst>
              <a:ext uri="{28A0092B-C50C-407E-A947-70E740481C1C}">
                <a14:useLocalDpi xmlns:a14="http://schemas.microsoft.com/office/drawing/2010/main" val="0"/>
              </a:ext>
            </a:extLst>
          </a:blip>
          <a:srcRect l="7789" r="7789"/>
          <a:stretch>
            <a:fillRect/>
          </a:stretch>
        </p:blipFill>
        <p:spPr>
          <a:xfrm>
            <a:off x="5776438" y="992187"/>
            <a:ext cx="6172200" cy="4873625"/>
          </a:xfrm>
          <a:prstGeom prst="rect">
            <a:avLst/>
          </a:prstGeom>
        </p:spPr>
      </p:pic>
    </p:spTree>
    <p:extLst>
      <p:ext uri="{BB962C8B-B14F-4D97-AF65-F5344CB8AC3E}">
        <p14:creationId xmlns:p14="http://schemas.microsoft.com/office/powerpoint/2010/main" val="2425833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46C75C-12F0-480C-9C37-07E5A7B335C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2A45F8F1-C9A7-42B6-BB1A-41627145F1C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pic>
        <p:nvPicPr>
          <p:cNvPr id="11" name="Picture 10">
            <a:extLst>
              <a:ext uri="{FF2B5EF4-FFF2-40B4-BE49-F238E27FC236}">
                <a16:creationId xmlns:a16="http://schemas.microsoft.com/office/drawing/2014/main" id="{D926DCF3-A656-30AC-A256-4C73ED4418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sp>
        <p:nvSpPr>
          <p:cNvPr id="5" name="Slide Number Placeholder 4" descr="Oregon OSHA Logo">
            <a:extLst>
              <a:ext uri="{FF2B5EF4-FFF2-40B4-BE49-F238E27FC236}">
                <a16:creationId xmlns:a16="http://schemas.microsoft.com/office/drawing/2014/main" id="{707FF94A-E70C-3A0B-9340-2BFB24612FA9}"/>
              </a:ext>
            </a:extLst>
          </p:cNvPr>
          <p:cNvSpPr>
            <a:spLocks noGrp="1"/>
          </p:cNvSpPr>
          <p:nvPr>
            <p:ph type="sldNum" sz="quarter" idx="12"/>
          </p:nvPr>
        </p:nvSpPr>
        <p:spPr/>
        <p:txBody>
          <a:bodyPr/>
          <a:lstStyle/>
          <a:p>
            <a:fld id="{99562CDD-8BC9-4CF6-AA03-D93997F55C9A}" type="slidenum">
              <a:rPr lang="en-US" smtClean="0"/>
              <a:pPr/>
              <a:t>3</a:t>
            </a:fld>
            <a:endParaRPr lang="en-US" dirty="0"/>
          </a:p>
        </p:txBody>
      </p:sp>
      <p:sp>
        <p:nvSpPr>
          <p:cNvPr id="9" name="Title 8" descr="Slide Title">
            <a:extLst>
              <a:ext uri="{FF2B5EF4-FFF2-40B4-BE49-F238E27FC236}">
                <a16:creationId xmlns:a16="http://schemas.microsoft.com/office/drawing/2014/main" id="{77D61C59-AA2E-4B41-9E1C-C1AF1DC66164}"/>
              </a:ext>
            </a:extLst>
          </p:cNvPr>
          <p:cNvSpPr txBox="1">
            <a:spLocks noGrp="1"/>
          </p:cNvSpPr>
          <p:nvPr>
            <p:ph type="title" idx="4294967295"/>
          </p:nvPr>
        </p:nvSpPr>
        <p:spPr>
          <a:xfrm>
            <a:off x="1513323" y="491405"/>
            <a:ext cx="104827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Contact us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7A5541AA-0630-4F60-A448-A1DAF1974BFA}"/>
              </a:ext>
            </a:extLst>
          </p:cNvPr>
          <p:cNvSpPr txBox="1"/>
          <p:nvPr/>
        </p:nvSpPr>
        <p:spPr>
          <a:xfrm>
            <a:off x="1513323" y="1814844"/>
            <a:ext cx="5323706" cy="4739759"/>
          </a:xfrm>
          <a:prstGeom prst="rect">
            <a:avLst/>
          </a:prstGeom>
          <a:noFill/>
        </p:spPr>
        <p:txBody>
          <a:bodyPr wrap="square" rtlCol="0">
            <a:spAutoFit/>
          </a:bodyPr>
          <a:lstStyle/>
          <a:p>
            <a:r>
              <a:rPr lang="en-US" sz="3000" b="1" dirty="0">
                <a:solidFill>
                  <a:srgbClr val="00567D"/>
                </a:solidFill>
              </a:rPr>
              <a:t>Field Offices</a:t>
            </a:r>
            <a:r>
              <a:rPr lang="en-US" sz="3000" dirty="0">
                <a:solidFill>
                  <a:srgbClr val="00567D"/>
                </a:solidFill>
              </a:rPr>
              <a:t>:</a:t>
            </a:r>
          </a:p>
          <a:p>
            <a:r>
              <a:rPr lang="en-US" sz="3000" dirty="0">
                <a:solidFill>
                  <a:srgbClr val="00567D"/>
                </a:solidFill>
              </a:rPr>
              <a:t>Portland		503-229-6193</a:t>
            </a:r>
          </a:p>
          <a:p>
            <a:r>
              <a:rPr lang="en-US" sz="3000" dirty="0">
                <a:solidFill>
                  <a:srgbClr val="00567D"/>
                </a:solidFill>
              </a:rPr>
              <a:t>Salem		503-373-7819</a:t>
            </a:r>
          </a:p>
          <a:p>
            <a:r>
              <a:rPr lang="en-US" sz="3000" dirty="0">
                <a:solidFill>
                  <a:srgbClr val="00567D"/>
                </a:solidFill>
              </a:rPr>
              <a:t>Eugene		541-686-7913</a:t>
            </a:r>
          </a:p>
          <a:p>
            <a:r>
              <a:rPr lang="en-US" sz="3000" dirty="0">
                <a:solidFill>
                  <a:srgbClr val="00567D"/>
                </a:solidFill>
              </a:rPr>
              <a:t>Medford		541-776-6016</a:t>
            </a:r>
          </a:p>
          <a:p>
            <a:r>
              <a:rPr lang="en-US" sz="3000" dirty="0">
                <a:solidFill>
                  <a:srgbClr val="00567D"/>
                </a:solidFill>
              </a:rPr>
              <a:t>Bend			541-388-6068</a:t>
            </a:r>
          </a:p>
          <a:p>
            <a:r>
              <a:rPr lang="en-US" sz="3000" dirty="0">
                <a:solidFill>
                  <a:srgbClr val="00567D"/>
                </a:solidFill>
              </a:rPr>
              <a:t>Pendleton 		541-276-2353</a:t>
            </a:r>
          </a:p>
          <a:p>
            <a:endParaRPr lang="en-US" sz="3000" dirty="0">
              <a:solidFill>
                <a:srgbClr val="00567D"/>
              </a:solidFill>
            </a:endParaRPr>
          </a:p>
          <a:p>
            <a:r>
              <a:rPr lang="en-US" sz="3000" dirty="0">
                <a:solidFill>
                  <a:srgbClr val="00567D"/>
                </a:solidFill>
              </a:rPr>
              <a:t> </a:t>
            </a:r>
          </a:p>
          <a:p>
            <a:endParaRPr lang="en-US" sz="3200" dirty="0">
              <a:solidFill>
                <a:srgbClr val="00567D"/>
              </a:solidFill>
            </a:endParaRPr>
          </a:p>
        </p:txBody>
      </p:sp>
      <p:sp>
        <p:nvSpPr>
          <p:cNvPr id="4" name="TextBox 3">
            <a:extLst>
              <a:ext uri="{FF2B5EF4-FFF2-40B4-BE49-F238E27FC236}">
                <a16:creationId xmlns:a16="http://schemas.microsoft.com/office/drawing/2014/main" id="{661C5FED-C294-3489-0A20-E384144B5908}"/>
              </a:ext>
            </a:extLst>
          </p:cNvPr>
          <p:cNvSpPr txBox="1"/>
          <p:nvPr/>
        </p:nvSpPr>
        <p:spPr>
          <a:xfrm>
            <a:off x="7258399" y="2336299"/>
            <a:ext cx="4595243" cy="2862322"/>
          </a:xfrm>
          <a:prstGeom prst="rect">
            <a:avLst/>
          </a:prstGeom>
          <a:noFill/>
        </p:spPr>
        <p:txBody>
          <a:bodyPr wrap="square" rtlCol="0">
            <a:spAutoFit/>
          </a:bodyPr>
          <a:lstStyle/>
          <a:p>
            <a:r>
              <a:rPr lang="en-US" sz="3000" b="1" dirty="0">
                <a:solidFill>
                  <a:srgbClr val="00567D"/>
                </a:solidFill>
              </a:rPr>
              <a:t>Salem Central</a:t>
            </a:r>
            <a:endParaRPr lang="en-US" sz="3000" dirty="0">
              <a:solidFill>
                <a:srgbClr val="00567D"/>
              </a:solidFill>
            </a:endParaRPr>
          </a:p>
          <a:p>
            <a:r>
              <a:rPr lang="en-US" sz="3000" dirty="0">
                <a:solidFill>
                  <a:srgbClr val="00567D"/>
                </a:solidFill>
              </a:rPr>
              <a:t>Toll Free English:	</a:t>
            </a:r>
          </a:p>
          <a:p>
            <a:r>
              <a:rPr lang="en-US" sz="3000" dirty="0">
                <a:solidFill>
                  <a:srgbClr val="00567D"/>
                </a:solidFill>
              </a:rPr>
              <a:t>800-922-2689</a:t>
            </a:r>
          </a:p>
          <a:p>
            <a:endParaRPr lang="en-US" sz="3000" dirty="0">
              <a:solidFill>
                <a:srgbClr val="00567D"/>
              </a:solidFill>
            </a:endParaRPr>
          </a:p>
          <a:p>
            <a:r>
              <a:rPr lang="en-US" sz="3000" dirty="0">
                <a:solidFill>
                  <a:srgbClr val="00567D"/>
                </a:solidFill>
              </a:rPr>
              <a:t>Toll Free Spanish:	</a:t>
            </a:r>
          </a:p>
          <a:p>
            <a:r>
              <a:rPr lang="en-US" sz="3000" dirty="0">
                <a:solidFill>
                  <a:srgbClr val="00567D"/>
                </a:solidFill>
              </a:rPr>
              <a:t>800-843-8086</a:t>
            </a:r>
            <a:endParaRPr lang="en-US" sz="3000" dirty="0"/>
          </a:p>
        </p:txBody>
      </p:sp>
      <p:sp>
        <p:nvSpPr>
          <p:cNvPr id="3" name="TextBox 2">
            <a:extLst>
              <a:ext uri="{FF2B5EF4-FFF2-40B4-BE49-F238E27FC236}">
                <a16:creationId xmlns:a16="http://schemas.microsoft.com/office/drawing/2014/main" id="{19E1EA25-9DC0-5B91-77A7-FCD6406F22E9}"/>
              </a:ext>
            </a:extLst>
          </p:cNvPr>
          <p:cNvSpPr txBox="1"/>
          <p:nvPr/>
        </p:nvSpPr>
        <p:spPr>
          <a:xfrm>
            <a:off x="1174660" y="5535598"/>
            <a:ext cx="4921340" cy="830997"/>
          </a:xfrm>
          <a:prstGeom prst="rect">
            <a:avLst/>
          </a:prstGeom>
          <a:noFill/>
        </p:spPr>
        <p:txBody>
          <a:bodyPr wrap="square" rtlCol="0">
            <a:spAutoFit/>
          </a:bodyPr>
          <a:lstStyle/>
          <a:p>
            <a:pPr algn="ctr"/>
            <a:r>
              <a:rPr lang="en-US" sz="3000" b="1" dirty="0">
                <a:solidFill>
                  <a:srgbClr val="00567D"/>
                </a:solidFill>
              </a:rPr>
              <a:t>Website</a:t>
            </a:r>
            <a:r>
              <a:rPr lang="en-US" sz="3000" dirty="0">
                <a:solidFill>
                  <a:srgbClr val="00567D"/>
                </a:solidFill>
              </a:rPr>
              <a:t>: </a:t>
            </a:r>
            <a:r>
              <a:rPr lang="en-US" sz="3000" u="sng" dirty="0">
                <a:solidFill>
                  <a:srgbClr val="00567D"/>
                </a:solidFill>
                <a:hlinkClick r:id="rId5" tooltip="Site to Oregon OSHA's webpage">
                  <a:extLst>
                    <a:ext uri="{A12FA001-AC4F-418D-AE19-62706E023703}">
                      <ahyp:hlinkClr xmlns:ahyp="http://schemas.microsoft.com/office/drawing/2018/hyperlinkcolor" val="tx"/>
                    </a:ext>
                  </a:extLst>
                </a:hlinkClick>
              </a:rPr>
              <a:t>osha.oregon.gov</a:t>
            </a:r>
            <a:endParaRPr lang="en-US" sz="3000" dirty="0">
              <a:solidFill>
                <a:srgbClr val="00567D"/>
              </a:solidFill>
              <a:hlinkClick r:id="rId4"/>
            </a:endParaRPr>
          </a:p>
          <a:p>
            <a:endParaRPr lang="en-US" dirty="0"/>
          </a:p>
        </p:txBody>
      </p:sp>
      <p:cxnSp>
        <p:nvCxnSpPr>
          <p:cNvPr id="7" name="Straight Connector 6">
            <a:extLst>
              <a:ext uri="{FF2B5EF4-FFF2-40B4-BE49-F238E27FC236}">
                <a16:creationId xmlns:a16="http://schemas.microsoft.com/office/drawing/2014/main" id="{1CB2F0F4-98D8-843B-C4D1-E3D361467172}"/>
              </a:ext>
              <a:ext uri="{C183D7F6-B498-43B3-948B-1728B52AA6E4}">
                <adec:decorative xmlns:adec="http://schemas.microsoft.com/office/drawing/2017/decorative" val="1"/>
              </a:ext>
            </a:extLst>
          </p:cNvPr>
          <p:cNvCxnSpPr/>
          <p:nvPr/>
        </p:nvCxnSpPr>
        <p:spPr>
          <a:xfrm>
            <a:off x="6912528" y="2231472"/>
            <a:ext cx="0" cy="2811685"/>
          </a:xfrm>
          <a:prstGeom prst="line">
            <a:avLst/>
          </a:prstGeom>
          <a:ln>
            <a:solidFill>
              <a:srgbClr val="0056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401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4393D-65F6-E796-4A35-3FDB3569D98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EC8B77A-5C41-DADC-A00F-EEE2B2215E94}"/>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A2E211BE-5BB7-5ED8-D2E4-A99B1E813DDB}"/>
              </a:ext>
            </a:extLst>
          </p:cNvPr>
          <p:cNvSpPr>
            <a:spLocks noGrp="1"/>
          </p:cNvSpPr>
          <p:nvPr>
            <p:ph type="sldNum" sz="quarter" idx="12"/>
          </p:nvPr>
        </p:nvSpPr>
        <p:spPr/>
        <p:txBody>
          <a:bodyPr/>
          <a:lstStyle/>
          <a:p>
            <a:fld id="{99562CDD-8BC9-4CF6-AA03-D93997F55C9A}" type="slidenum">
              <a:rPr lang="en-US" smtClean="0"/>
              <a:pPr/>
              <a:t>30</a:t>
            </a:fld>
            <a:endParaRPr lang="en-US" dirty="0"/>
          </a:p>
        </p:txBody>
      </p:sp>
      <p:sp>
        <p:nvSpPr>
          <p:cNvPr id="2" name="Footer Placeholder 1" descr="workbook page number">
            <a:extLst>
              <a:ext uri="{FF2B5EF4-FFF2-40B4-BE49-F238E27FC236}">
                <a16:creationId xmlns:a16="http://schemas.microsoft.com/office/drawing/2014/main" id="{D740DAFD-3C8C-A8D9-E888-7C10F370EFBF}"/>
              </a:ext>
            </a:extLst>
          </p:cNvPr>
          <p:cNvSpPr>
            <a:spLocks noGrp="1"/>
          </p:cNvSpPr>
          <p:nvPr>
            <p:ph type="ftr" sz="quarter" idx="11"/>
          </p:nvPr>
        </p:nvSpPr>
        <p:spPr/>
        <p:txBody>
          <a:bodyPr/>
          <a:lstStyle/>
          <a:p>
            <a:pPr algn="l"/>
            <a:r>
              <a:rPr lang="en-US" dirty="0"/>
              <a:t>Workbook Page #34</a:t>
            </a:r>
          </a:p>
        </p:txBody>
      </p:sp>
      <p:sp>
        <p:nvSpPr>
          <p:cNvPr id="9" name="Title 8">
            <a:extLst>
              <a:ext uri="{FF2B5EF4-FFF2-40B4-BE49-F238E27FC236}">
                <a16:creationId xmlns:a16="http://schemas.microsoft.com/office/drawing/2014/main" id="{75649645-D2A0-AB33-0034-EFD08F593ABC}"/>
              </a:ext>
            </a:extLst>
          </p:cNvPr>
          <p:cNvSpPr txBox="1">
            <a:spLocks noGrp="1"/>
          </p:cNvSpPr>
          <p:nvPr>
            <p:ph type="title" idx="4294967295"/>
          </p:nvPr>
        </p:nvSpPr>
        <p:spPr>
          <a:xfrm>
            <a:off x="1117390" y="350000"/>
            <a:ext cx="8404588"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567D"/>
                </a:solidFill>
                <a:effectLst/>
                <a:uLnTx/>
                <a:uFillTx/>
                <a:latin typeface="+mn-lt"/>
                <a:ea typeface="+mn-ea"/>
                <a:cs typeface="+mn-cs"/>
              </a:rPr>
              <a:t>Not directly employed by the establishment</a:t>
            </a:r>
          </a:p>
        </p:txBody>
      </p:sp>
      <p:sp>
        <p:nvSpPr>
          <p:cNvPr id="12" name="TextBox 11">
            <a:extLst>
              <a:ext uri="{FF2B5EF4-FFF2-40B4-BE49-F238E27FC236}">
                <a16:creationId xmlns:a16="http://schemas.microsoft.com/office/drawing/2014/main" id="{95B3470C-5723-BE9B-B6E3-9234F4608892}"/>
              </a:ext>
            </a:extLst>
          </p:cNvPr>
          <p:cNvSpPr txBox="1"/>
          <p:nvPr/>
        </p:nvSpPr>
        <p:spPr>
          <a:xfrm>
            <a:off x="1118234" y="1505441"/>
            <a:ext cx="4641543" cy="5647700"/>
          </a:xfrm>
          <a:prstGeom prst="rect">
            <a:avLst/>
          </a:prstGeom>
          <a:noFill/>
        </p:spPr>
        <p:txBody>
          <a:bodyPr wrap="square" rtlCol="0">
            <a:spAutoFit/>
          </a:bodyPr>
          <a:lstStyle/>
          <a:p>
            <a:r>
              <a:rPr lang="en-US" sz="2400" b="1" dirty="0">
                <a:solidFill>
                  <a:srgbClr val="00567D"/>
                </a:solidFill>
              </a:rPr>
              <a:t>Provide the following information: </a:t>
            </a:r>
          </a:p>
          <a:p>
            <a:pPr marL="457200" indent="-457200">
              <a:buFont typeface="Arial" panose="020B0604020202020204" pitchFamily="34" charset="0"/>
              <a:buChar char="•"/>
            </a:pPr>
            <a:r>
              <a:rPr lang="en-US" sz="2500" dirty="0">
                <a:solidFill>
                  <a:srgbClr val="00567D"/>
                </a:solidFill>
              </a:rPr>
              <a:t>The equipment may be contaminated with pesticides.</a:t>
            </a:r>
          </a:p>
          <a:p>
            <a:pPr marL="457200" indent="-457200">
              <a:buFont typeface="Arial" panose="020B0604020202020204" pitchFamily="34" charset="0"/>
              <a:buChar char="•"/>
            </a:pPr>
            <a:r>
              <a:rPr lang="en-US" sz="2500" dirty="0">
                <a:solidFill>
                  <a:srgbClr val="00567D"/>
                </a:solidFill>
              </a:rPr>
              <a:t>The potentially harmful effects of pesticide exposure.</a:t>
            </a:r>
          </a:p>
          <a:p>
            <a:pPr marL="457200" indent="-457200">
              <a:buFont typeface="Arial" panose="020B0604020202020204" pitchFamily="34" charset="0"/>
              <a:buChar char="•"/>
            </a:pPr>
            <a:r>
              <a:rPr lang="en-US" sz="2500" dirty="0">
                <a:solidFill>
                  <a:srgbClr val="00567D"/>
                </a:solidFill>
              </a:rPr>
              <a:t>How to handle equipment to limit exposure to pesticides.</a:t>
            </a:r>
          </a:p>
          <a:p>
            <a:pPr marL="457200" indent="-457200">
              <a:buFont typeface="Arial" panose="020B0604020202020204" pitchFamily="34" charset="0"/>
              <a:buChar char="•"/>
            </a:pPr>
            <a:r>
              <a:rPr lang="en-US" sz="2500" dirty="0">
                <a:solidFill>
                  <a:srgbClr val="00567D"/>
                </a:solidFill>
              </a:rPr>
              <a:t>How to wash themselves and/or their clothes to remove and prevent exposure to pesticide residues. Reference ORS 170.309 and 170.313(1).</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EB6E02A6-A65B-5C46-50EC-FCB6FC0FDC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pic>
        <p:nvPicPr>
          <p:cNvPr id="7" name="Picture Placeholder 5" descr="Image of a worker standing near the tire of a piece of equipment.">
            <a:extLst>
              <a:ext uri="{FF2B5EF4-FFF2-40B4-BE49-F238E27FC236}">
                <a16:creationId xmlns:a16="http://schemas.microsoft.com/office/drawing/2014/main" id="{D2D2CACC-2307-3DC3-C8AD-4437DE446E26}"/>
              </a:ext>
            </a:extLst>
          </p:cNvPr>
          <p:cNvPicPr>
            <a:picLocks noChangeAspect="1"/>
          </p:cNvPicPr>
          <p:nvPr/>
        </p:nvPicPr>
        <p:blipFill>
          <a:blip r:embed="rId3" cstate="print">
            <a:extLst>
              <a:ext uri="{28A0092B-C50C-407E-A947-70E740481C1C}">
                <a14:useLocalDpi xmlns:a14="http://schemas.microsoft.com/office/drawing/2010/main" val="0"/>
              </a:ext>
            </a:extLst>
          </a:blip>
          <a:srcRect l="7781" r="7781"/>
          <a:stretch>
            <a:fillRect/>
          </a:stretch>
        </p:blipFill>
        <p:spPr>
          <a:xfrm>
            <a:off x="6002864" y="1505442"/>
            <a:ext cx="5972893" cy="4716250"/>
          </a:xfrm>
          <a:prstGeom prst="rect">
            <a:avLst/>
          </a:prstGeom>
        </p:spPr>
      </p:pic>
    </p:spTree>
    <p:extLst>
      <p:ext uri="{BB962C8B-B14F-4D97-AF65-F5344CB8AC3E}">
        <p14:creationId xmlns:p14="http://schemas.microsoft.com/office/powerpoint/2010/main" val="2832912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3E278-1C57-43B3-874D-B99B97F2CAD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9D3FE0E-4CF9-98AB-B867-FB5E34D1F834}"/>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A43BBF59-86E8-DB84-DA7F-33F4AA6B9267}"/>
              </a:ext>
            </a:extLst>
          </p:cNvPr>
          <p:cNvSpPr>
            <a:spLocks noGrp="1"/>
          </p:cNvSpPr>
          <p:nvPr>
            <p:ph type="sldNum" sz="quarter" idx="12"/>
          </p:nvPr>
        </p:nvSpPr>
        <p:spPr/>
        <p:txBody>
          <a:bodyPr/>
          <a:lstStyle/>
          <a:p>
            <a:fld id="{99562CDD-8BC9-4CF6-AA03-D93997F55C9A}" type="slidenum">
              <a:rPr lang="en-US" smtClean="0"/>
              <a:pPr/>
              <a:t>31</a:t>
            </a:fld>
            <a:endParaRPr lang="en-US" dirty="0"/>
          </a:p>
        </p:txBody>
      </p:sp>
      <p:sp>
        <p:nvSpPr>
          <p:cNvPr id="2" name="Footer Placeholder 1" descr="workbook page number">
            <a:extLst>
              <a:ext uri="{FF2B5EF4-FFF2-40B4-BE49-F238E27FC236}">
                <a16:creationId xmlns:a16="http://schemas.microsoft.com/office/drawing/2014/main" id="{B1A375E6-722F-798B-E5D5-323F23AEA771}"/>
              </a:ext>
            </a:extLst>
          </p:cNvPr>
          <p:cNvSpPr>
            <a:spLocks noGrp="1"/>
          </p:cNvSpPr>
          <p:nvPr>
            <p:ph type="ftr" sz="quarter" idx="11"/>
          </p:nvPr>
        </p:nvSpPr>
        <p:spPr/>
        <p:txBody>
          <a:bodyPr/>
          <a:lstStyle/>
          <a:p>
            <a:pPr algn="l"/>
            <a:r>
              <a:rPr lang="en-US" dirty="0"/>
              <a:t>Workbook Page #34</a:t>
            </a:r>
          </a:p>
        </p:txBody>
      </p:sp>
      <p:sp>
        <p:nvSpPr>
          <p:cNvPr id="9" name="Title 8">
            <a:extLst>
              <a:ext uri="{FF2B5EF4-FFF2-40B4-BE49-F238E27FC236}">
                <a16:creationId xmlns:a16="http://schemas.microsoft.com/office/drawing/2014/main" id="{AB79C8D0-23A7-D7DF-B503-87FCAF72CC7B}"/>
              </a:ext>
            </a:extLst>
          </p:cNvPr>
          <p:cNvSpPr txBox="1">
            <a:spLocks noGrp="1"/>
          </p:cNvSpPr>
          <p:nvPr>
            <p:ph type="title" idx="4294967295"/>
          </p:nvPr>
        </p:nvSpPr>
        <p:spPr>
          <a:xfrm>
            <a:off x="1513323" y="491405"/>
            <a:ext cx="1048273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b="1" dirty="0">
                <a:solidFill>
                  <a:srgbClr val="00567D"/>
                </a:solidFill>
                <a:latin typeface="+mn-lt"/>
                <a:ea typeface="+mn-ea"/>
                <a:cs typeface="+mn-cs"/>
              </a:rPr>
              <a:t>Eight</a:t>
            </a:r>
            <a:r>
              <a:rPr kumimoji="0" lang="en-US" sz="4000" b="1" i="0" u="none" strike="noStrike" kern="1200" cap="none" spc="0" normalizeH="0" baseline="0" noProof="0" dirty="0">
                <a:ln>
                  <a:noFill/>
                </a:ln>
                <a:solidFill>
                  <a:srgbClr val="00567D"/>
                </a:solidFill>
                <a:effectLst/>
                <a:uLnTx/>
                <a:uFillTx/>
                <a:latin typeface="+mn-lt"/>
                <a:ea typeface="+mn-ea"/>
                <a:cs typeface="+mn-cs"/>
              </a:rPr>
              <a:t> items to notice on labels </a:t>
            </a:r>
          </a:p>
        </p:txBody>
      </p:sp>
      <p:sp>
        <p:nvSpPr>
          <p:cNvPr id="12" name="TextBox 11">
            <a:extLst>
              <a:ext uri="{FF2B5EF4-FFF2-40B4-BE49-F238E27FC236}">
                <a16:creationId xmlns:a16="http://schemas.microsoft.com/office/drawing/2014/main" id="{E8FC5AB3-88F2-F838-E2E6-47F2AB41B92C}"/>
              </a:ext>
            </a:extLst>
          </p:cNvPr>
          <p:cNvSpPr txBox="1"/>
          <p:nvPr/>
        </p:nvSpPr>
        <p:spPr>
          <a:xfrm>
            <a:off x="1489067" y="1642545"/>
            <a:ext cx="5885131" cy="4508927"/>
          </a:xfrm>
          <a:prstGeom prst="rect">
            <a:avLst/>
          </a:prstGeom>
          <a:noFill/>
        </p:spPr>
        <p:txBody>
          <a:bodyPr wrap="square" rtlCol="0">
            <a:spAutoFit/>
          </a:bodyPr>
          <a:lstStyle/>
          <a:p>
            <a:pPr marL="514350" indent="-514350">
              <a:buFont typeface="+mj-lt"/>
              <a:buAutoNum type="arabicPeriod"/>
            </a:pPr>
            <a:r>
              <a:rPr lang="en-US" sz="2500" dirty="0">
                <a:solidFill>
                  <a:srgbClr val="00567D"/>
                </a:solidFill>
              </a:rPr>
              <a:t>Application restriction statement</a:t>
            </a:r>
          </a:p>
          <a:p>
            <a:pPr marL="514350" indent="-514350">
              <a:buFont typeface="+mj-lt"/>
              <a:buAutoNum type="arabicPeriod"/>
            </a:pPr>
            <a:r>
              <a:rPr lang="en-US" sz="2500" dirty="0">
                <a:solidFill>
                  <a:srgbClr val="00567D"/>
                </a:solidFill>
              </a:rPr>
              <a:t>40 CFR part 170 reference statement</a:t>
            </a:r>
          </a:p>
          <a:p>
            <a:pPr marL="514350" indent="-514350">
              <a:buFont typeface="+mj-lt"/>
              <a:buAutoNum type="arabicPeriod"/>
            </a:pPr>
            <a:r>
              <a:rPr lang="en-US" sz="2500" dirty="0">
                <a:solidFill>
                  <a:srgbClr val="00567D"/>
                </a:solidFill>
              </a:rPr>
              <a:t>Product-type identification statement</a:t>
            </a:r>
          </a:p>
          <a:p>
            <a:pPr marL="514350" indent="-514350">
              <a:buFont typeface="+mj-lt"/>
              <a:buAutoNum type="arabicPeriod"/>
            </a:pPr>
            <a:r>
              <a:rPr lang="en-US" sz="2500" dirty="0">
                <a:solidFill>
                  <a:srgbClr val="00567D"/>
                </a:solidFill>
              </a:rPr>
              <a:t>State restrictions</a:t>
            </a:r>
          </a:p>
          <a:p>
            <a:pPr marL="514350" indent="-514350">
              <a:buFont typeface="+mj-lt"/>
              <a:buAutoNum type="arabicPeriod"/>
            </a:pPr>
            <a:r>
              <a:rPr lang="en-US" sz="2500" dirty="0">
                <a:solidFill>
                  <a:srgbClr val="00567D"/>
                </a:solidFill>
              </a:rPr>
              <a:t>Spanish warning statement</a:t>
            </a:r>
          </a:p>
          <a:p>
            <a:pPr marL="514350" indent="-514350">
              <a:buFont typeface="+mj-lt"/>
              <a:buAutoNum type="arabicPeriod"/>
            </a:pPr>
            <a:r>
              <a:rPr lang="en-US" sz="2500" dirty="0">
                <a:solidFill>
                  <a:srgbClr val="00567D"/>
                </a:solidFill>
              </a:rPr>
              <a:t>Restricted entry statement</a:t>
            </a:r>
          </a:p>
          <a:p>
            <a:pPr marL="514350" indent="-514350">
              <a:buFont typeface="+mj-lt"/>
              <a:buAutoNum type="arabicPeriod"/>
            </a:pPr>
            <a:r>
              <a:rPr lang="en-US" sz="2500" dirty="0">
                <a:solidFill>
                  <a:srgbClr val="00567D"/>
                </a:solidFill>
              </a:rPr>
              <a:t>Notification-to-workers statement</a:t>
            </a:r>
          </a:p>
          <a:p>
            <a:pPr marL="514350" indent="-514350">
              <a:buFont typeface="+mj-lt"/>
              <a:buAutoNum type="arabicPeriod"/>
            </a:pPr>
            <a:r>
              <a:rPr lang="en-US" sz="2500" dirty="0">
                <a:solidFill>
                  <a:srgbClr val="00567D"/>
                </a:solidFill>
              </a:rPr>
              <a:t>Personal protective equipment statement</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87EFB7D3-C09C-01AD-E7CE-A97EFF9EB12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pic>
        <p:nvPicPr>
          <p:cNvPr id="10" name="Picture 9" descr="Sample of a pesticide label.">
            <a:extLst>
              <a:ext uri="{FF2B5EF4-FFF2-40B4-BE49-F238E27FC236}">
                <a16:creationId xmlns:a16="http://schemas.microsoft.com/office/drawing/2014/main" id="{227E41EF-D5A4-2BDC-D696-D55D178032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1472" y="1073520"/>
            <a:ext cx="4387307" cy="5187807"/>
          </a:xfrm>
          <a:prstGeom prst="rect">
            <a:avLst/>
          </a:prstGeom>
        </p:spPr>
      </p:pic>
    </p:spTree>
    <p:extLst>
      <p:ext uri="{BB962C8B-B14F-4D97-AF65-F5344CB8AC3E}">
        <p14:creationId xmlns:p14="http://schemas.microsoft.com/office/powerpoint/2010/main" val="3399164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9192C-FE83-4C06-F5F6-6721AB70F2D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269858B-304E-779B-E709-C01939202250}"/>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FBDCAC22-33F0-10CA-BECE-250068B10E1C}"/>
              </a:ext>
            </a:extLst>
          </p:cNvPr>
          <p:cNvSpPr>
            <a:spLocks noGrp="1"/>
          </p:cNvSpPr>
          <p:nvPr>
            <p:ph type="sldNum" sz="quarter" idx="12"/>
          </p:nvPr>
        </p:nvSpPr>
        <p:spPr/>
        <p:txBody>
          <a:bodyPr/>
          <a:lstStyle/>
          <a:p>
            <a:fld id="{99562CDD-8BC9-4CF6-AA03-D93997F55C9A}" type="slidenum">
              <a:rPr lang="en-US" smtClean="0"/>
              <a:pPr/>
              <a:t>32</a:t>
            </a:fld>
            <a:endParaRPr lang="en-US" dirty="0"/>
          </a:p>
        </p:txBody>
      </p:sp>
      <p:sp>
        <p:nvSpPr>
          <p:cNvPr id="2" name="Footer Placeholder 1" descr="workbook page number">
            <a:extLst>
              <a:ext uri="{FF2B5EF4-FFF2-40B4-BE49-F238E27FC236}">
                <a16:creationId xmlns:a16="http://schemas.microsoft.com/office/drawing/2014/main" id="{82D09CC4-B67A-3295-0F95-51CFE8961B77}"/>
              </a:ext>
            </a:extLst>
          </p:cNvPr>
          <p:cNvSpPr>
            <a:spLocks noGrp="1"/>
          </p:cNvSpPr>
          <p:nvPr>
            <p:ph type="ftr" sz="quarter" idx="11"/>
          </p:nvPr>
        </p:nvSpPr>
        <p:spPr/>
        <p:txBody>
          <a:bodyPr/>
          <a:lstStyle/>
          <a:p>
            <a:pPr algn="l"/>
            <a:r>
              <a:rPr lang="en-US" dirty="0"/>
              <a:t>Workbook Page #36</a:t>
            </a:r>
          </a:p>
        </p:txBody>
      </p:sp>
      <p:sp>
        <p:nvSpPr>
          <p:cNvPr id="9" name="Title 8">
            <a:extLst>
              <a:ext uri="{FF2B5EF4-FFF2-40B4-BE49-F238E27FC236}">
                <a16:creationId xmlns:a16="http://schemas.microsoft.com/office/drawing/2014/main" id="{AA9D7D37-7E4A-EEB4-F867-43D0995E53B6}"/>
              </a:ext>
            </a:extLst>
          </p:cNvPr>
          <p:cNvSpPr txBox="1">
            <a:spLocks noGrp="1"/>
          </p:cNvSpPr>
          <p:nvPr>
            <p:ph type="title" idx="4294967295"/>
          </p:nvPr>
        </p:nvSpPr>
        <p:spPr>
          <a:xfrm>
            <a:off x="1513323" y="491405"/>
            <a:ext cx="10482730" cy="11695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Review </a:t>
            </a:r>
            <a:r>
              <a:rPr kumimoji="0" lang="en-US" sz="2800" i="0" u="none" strike="noStrike" kern="1200" cap="none" spc="0" normalizeH="0" baseline="0" noProof="0" dirty="0">
                <a:ln>
                  <a:noFill/>
                </a:ln>
                <a:solidFill>
                  <a:srgbClr val="00567D"/>
                </a:solidFill>
                <a:effectLst/>
                <a:uLnTx/>
                <a:uFillTx/>
                <a:latin typeface="+mn-lt"/>
                <a:ea typeface="+mn-ea"/>
                <a:cs typeface="+mn-cs"/>
              </a:rPr>
              <a:t>(page 36)</a:t>
            </a:r>
            <a:br>
              <a:rPr kumimoji="0" lang="en-US" sz="2800" b="1" i="0" u="none" strike="noStrike" kern="1200" cap="none" spc="0" normalizeH="0" baseline="0" noProof="0" dirty="0">
                <a:ln>
                  <a:noFill/>
                </a:ln>
                <a:solidFill>
                  <a:srgbClr val="00567D"/>
                </a:solidFill>
                <a:effectLst/>
                <a:uLnTx/>
                <a:uFillTx/>
                <a:latin typeface="+mn-lt"/>
                <a:ea typeface="+mn-ea"/>
                <a:cs typeface="+mn-cs"/>
              </a:rPr>
            </a:br>
            <a:endParaRPr kumimoji="0" lang="en-US" sz="2800"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CD74A1A7-341F-90F1-3DE8-B392F5BF7526}"/>
              </a:ext>
            </a:extLst>
          </p:cNvPr>
          <p:cNvSpPr txBox="1"/>
          <p:nvPr/>
        </p:nvSpPr>
        <p:spPr>
          <a:xfrm>
            <a:off x="1513323" y="1739563"/>
            <a:ext cx="6603155" cy="1446550"/>
          </a:xfrm>
          <a:prstGeom prst="rect">
            <a:avLst/>
          </a:prstGeom>
          <a:noFill/>
        </p:spPr>
        <p:txBody>
          <a:bodyPr wrap="square" rtlCol="0">
            <a:spAutoFit/>
          </a:bodyPr>
          <a:lstStyle/>
          <a:p>
            <a:r>
              <a:rPr lang="en-US" sz="3600" dirty="0">
                <a:solidFill>
                  <a:srgbClr val="00567D"/>
                </a:solidFill>
              </a:rPr>
              <a:t>Parts of the label</a:t>
            </a:r>
            <a:endParaRPr lang="en-US" sz="2700" dirty="0">
              <a:solidFill>
                <a:srgbClr val="00567D"/>
              </a:solidFill>
            </a:endParaRPr>
          </a:p>
          <a:p>
            <a:endParaRPr lang="en-US" sz="2700" dirty="0">
              <a:solidFill>
                <a:srgbClr val="00567D"/>
              </a:solidFill>
            </a:endParaRPr>
          </a:p>
          <a:p>
            <a:endParaRPr lang="en-US" sz="2500" dirty="0">
              <a:solidFill>
                <a:srgbClr val="00567D"/>
              </a:solidFill>
            </a:endParaRPr>
          </a:p>
        </p:txBody>
      </p:sp>
      <p:pic>
        <p:nvPicPr>
          <p:cNvPr id="4" name="Picture 3">
            <a:extLst>
              <a:ext uri="{FF2B5EF4-FFF2-40B4-BE49-F238E27FC236}">
                <a16:creationId xmlns:a16="http://schemas.microsoft.com/office/drawing/2014/main" id="{5CA17564-BD4E-06E2-BED4-AEB1DBEA59C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pic>
        <p:nvPicPr>
          <p:cNvPr id="8" name="Picture 7" descr="Image of a blank 'parts of a label' for the exercise.">
            <a:extLst>
              <a:ext uri="{FF2B5EF4-FFF2-40B4-BE49-F238E27FC236}">
                <a16:creationId xmlns:a16="http://schemas.microsoft.com/office/drawing/2014/main" id="{15E3757C-1443-F45C-05D7-5663341D7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188" y="491404"/>
            <a:ext cx="3686287" cy="6175614"/>
          </a:xfrm>
          <a:prstGeom prst="rect">
            <a:avLst/>
          </a:prstGeom>
        </p:spPr>
      </p:pic>
    </p:spTree>
    <p:extLst>
      <p:ext uri="{BB962C8B-B14F-4D97-AF65-F5344CB8AC3E}">
        <p14:creationId xmlns:p14="http://schemas.microsoft.com/office/powerpoint/2010/main" val="1172455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540D6-EF14-9FCC-1738-E68291647BC9}"/>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B4A2F32-9F5C-2752-DA5E-F61A3203454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8A8A3F96-E495-B644-2246-FA79A57517E6}"/>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FA12D8BB-DB47-3064-A7D6-B1B5231D8526}"/>
              </a:ext>
            </a:extLst>
          </p:cNvPr>
          <p:cNvSpPr>
            <a:spLocks noGrp="1"/>
          </p:cNvSpPr>
          <p:nvPr>
            <p:ph type="sldNum" sz="quarter" idx="12"/>
          </p:nvPr>
        </p:nvSpPr>
        <p:spPr/>
        <p:txBody>
          <a:bodyPr/>
          <a:lstStyle/>
          <a:p>
            <a:fld id="{99562CDD-8BC9-4CF6-AA03-D93997F55C9A}" type="slidenum">
              <a:rPr lang="en-US" smtClean="0"/>
              <a:pPr/>
              <a:t>33</a:t>
            </a:fld>
            <a:endParaRPr lang="en-US" dirty="0"/>
          </a:p>
        </p:txBody>
      </p:sp>
      <p:sp>
        <p:nvSpPr>
          <p:cNvPr id="9" name="Title 8" descr="Slide Title">
            <a:extLst>
              <a:ext uri="{FF2B5EF4-FFF2-40B4-BE49-F238E27FC236}">
                <a16:creationId xmlns:a16="http://schemas.microsoft.com/office/drawing/2014/main" id="{58A2DCE1-8F5E-44DF-7C79-E1746D995661}"/>
              </a:ext>
            </a:extLst>
          </p:cNvPr>
          <p:cNvSpPr txBox="1">
            <a:spLocks noGrp="1"/>
          </p:cNvSpPr>
          <p:nvPr>
            <p:ph type="title" idx="4294967295"/>
          </p:nvPr>
        </p:nvSpPr>
        <p:spPr>
          <a:xfrm>
            <a:off x="1485043" y="337738"/>
            <a:ext cx="1048273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67D"/>
                </a:solidFill>
                <a:effectLst/>
                <a:uLnTx/>
                <a:uFillTx/>
                <a:latin typeface="+mn-lt"/>
                <a:ea typeface="+mn-ea"/>
                <a:cs typeface="+mn-cs"/>
              </a:rPr>
              <a:t>Review - </a:t>
            </a:r>
            <a:r>
              <a:rPr lang="en-US" sz="3600" b="1" dirty="0">
                <a:solidFill>
                  <a:srgbClr val="00567D"/>
                </a:solidFill>
                <a:latin typeface="+mn-lt"/>
                <a:ea typeface="+mn-ea"/>
                <a:cs typeface="+mn-cs"/>
              </a:rPr>
              <a:t>which rule applies</a:t>
            </a:r>
            <a:br>
              <a:rPr kumimoji="0" lang="en-US" sz="3600" b="1" i="0" u="none" strike="noStrike" kern="1200" cap="none" spc="0" normalizeH="0" baseline="0" noProof="0" dirty="0">
                <a:ln>
                  <a:noFill/>
                </a:ln>
                <a:solidFill>
                  <a:srgbClr val="00567D"/>
                </a:solidFill>
                <a:effectLst/>
                <a:uLnTx/>
                <a:uFillTx/>
                <a:latin typeface="+mn-lt"/>
                <a:ea typeface="+mn-ea"/>
                <a:cs typeface="+mn-cs"/>
              </a:rPr>
            </a:br>
            <a:r>
              <a:rPr kumimoji="0" lang="en-US" sz="3000" i="1" u="none" strike="noStrike" kern="1200" cap="none" spc="0" normalizeH="0" baseline="0" noProof="0" dirty="0">
                <a:ln>
                  <a:noFill/>
                </a:ln>
                <a:solidFill>
                  <a:srgbClr val="00567D"/>
                </a:solidFill>
                <a:effectLst/>
                <a:uLnTx/>
                <a:uFillTx/>
                <a:latin typeface="+mn-lt"/>
                <a:ea typeface="+mn-ea"/>
                <a:cs typeface="+mn-cs"/>
              </a:rPr>
              <a:t>Have pesticides been applied, or has a restricted-entry interval been in effect within the last 30 days?</a:t>
            </a:r>
          </a:p>
        </p:txBody>
      </p:sp>
      <p:pic>
        <p:nvPicPr>
          <p:cNvPr id="4" name="Picture 3">
            <a:extLst>
              <a:ext uri="{FF2B5EF4-FFF2-40B4-BE49-F238E27FC236}">
                <a16:creationId xmlns:a16="http://schemas.microsoft.com/office/drawing/2014/main" id="{25B6C290-6EFA-1DCC-D86E-35B3EAB5D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pic>
        <p:nvPicPr>
          <p:cNvPr id="5" name="Picture 4" descr="Image of Yes = WPS Applies and Hazard Communication applies.&#10;&#10;Image of No =Some specific WPS requirements do not apply - Hazard Communication applies.&#10;&#10;">
            <a:extLst>
              <a:ext uri="{FF2B5EF4-FFF2-40B4-BE49-F238E27FC236}">
                <a16:creationId xmlns:a16="http://schemas.microsoft.com/office/drawing/2014/main" id="{6F6389D2-1229-8E39-A941-F49004D41C8D}"/>
              </a:ext>
            </a:extLst>
          </p:cNvPr>
          <p:cNvPicPr>
            <a:picLocks noChangeAspect="1"/>
          </p:cNvPicPr>
          <p:nvPr/>
        </p:nvPicPr>
        <p:blipFill>
          <a:blip r:embed="rId4"/>
          <a:stretch>
            <a:fillRect/>
          </a:stretch>
        </p:blipFill>
        <p:spPr>
          <a:xfrm>
            <a:off x="1866231" y="2527630"/>
            <a:ext cx="9530626" cy="3998400"/>
          </a:xfrm>
          <a:prstGeom prst="rect">
            <a:avLst/>
          </a:prstGeom>
        </p:spPr>
      </p:pic>
    </p:spTree>
    <p:extLst>
      <p:ext uri="{BB962C8B-B14F-4D97-AF65-F5344CB8AC3E}">
        <p14:creationId xmlns:p14="http://schemas.microsoft.com/office/powerpoint/2010/main" val="2534978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33B99-07EE-CAF7-E279-663F6D073FD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FF4C303-BBDD-ED25-A52B-4702CFB4682C}"/>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B5971F70-EED0-D12D-4BB1-C150A1F918BB}"/>
              </a:ext>
            </a:extLst>
          </p:cNvPr>
          <p:cNvSpPr>
            <a:spLocks noGrp="1"/>
          </p:cNvSpPr>
          <p:nvPr>
            <p:ph type="sldNum" sz="quarter" idx="12"/>
          </p:nvPr>
        </p:nvSpPr>
        <p:spPr/>
        <p:txBody>
          <a:bodyPr/>
          <a:lstStyle/>
          <a:p>
            <a:fld id="{99562CDD-8BC9-4CF6-AA03-D93997F55C9A}" type="slidenum">
              <a:rPr lang="en-US" smtClean="0"/>
              <a:pPr/>
              <a:t>34</a:t>
            </a:fld>
            <a:endParaRPr lang="en-US" dirty="0"/>
          </a:p>
        </p:txBody>
      </p:sp>
      <p:sp>
        <p:nvSpPr>
          <p:cNvPr id="2" name="Footer Placeholder 1" descr="workbook page number">
            <a:extLst>
              <a:ext uri="{FF2B5EF4-FFF2-40B4-BE49-F238E27FC236}">
                <a16:creationId xmlns:a16="http://schemas.microsoft.com/office/drawing/2014/main" id="{1BADEEA1-4250-5ACD-5246-72B530F0FB6F}"/>
              </a:ext>
            </a:extLst>
          </p:cNvPr>
          <p:cNvSpPr>
            <a:spLocks noGrp="1"/>
          </p:cNvSpPr>
          <p:nvPr>
            <p:ph type="ftr" sz="quarter" idx="11"/>
          </p:nvPr>
        </p:nvSpPr>
        <p:spPr/>
        <p:txBody>
          <a:bodyPr/>
          <a:lstStyle/>
          <a:p>
            <a:pPr algn="l"/>
            <a:r>
              <a:rPr lang="en-US" dirty="0"/>
              <a:t>Workbook Page #41</a:t>
            </a:r>
          </a:p>
        </p:txBody>
      </p:sp>
      <p:sp>
        <p:nvSpPr>
          <p:cNvPr id="9" name="Title 8">
            <a:extLst>
              <a:ext uri="{FF2B5EF4-FFF2-40B4-BE49-F238E27FC236}">
                <a16:creationId xmlns:a16="http://schemas.microsoft.com/office/drawing/2014/main" id="{CD4C3E22-2626-0DFB-B84E-39A5E270C0A3}"/>
              </a:ext>
            </a:extLst>
          </p:cNvPr>
          <p:cNvSpPr txBox="1">
            <a:spLocks noGrp="1"/>
          </p:cNvSpPr>
          <p:nvPr>
            <p:ph type="title" idx="4294967295"/>
          </p:nvPr>
        </p:nvSpPr>
        <p:spPr>
          <a:xfrm>
            <a:off x="1188616" y="406561"/>
            <a:ext cx="8404588"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Last </a:t>
            </a:r>
            <a:r>
              <a:rPr kumimoji="0" lang="en-US" sz="6000" b="1" i="0" u="none" strike="noStrike" kern="1200" cap="none" spc="0" normalizeH="0" baseline="0" noProof="0" dirty="0">
                <a:ln>
                  <a:noFill/>
                </a:ln>
                <a:solidFill>
                  <a:srgbClr val="00567D"/>
                </a:solidFill>
                <a:effectLst/>
                <a:uLnTx/>
                <a:uFillTx/>
                <a:latin typeface="+mn-lt"/>
                <a:ea typeface="+mn-ea"/>
                <a:cs typeface="+mn-cs"/>
              </a:rPr>
              <a:t>30</a:t>
            </a:r>
            <a:r>
              <a:rPr kumimoji="0" lang="en-US" sz="4000" b="1" i="0" u="none" strike="noStrike" kern="1200" cap="none" spc="0" normalizeH="0" baseline="0" noProof="0" dirty="0">
                <a:ln>
                  <a:noFill/>
                </a:ln>
                <a:solidFill>
                  <a:srgbClr val="00567D"/>
                </a:solidFill>
                <a:effectLst/>
                <a:uLnTx/>
                <a:uFillTx/>
                <a:latin typeface="+mn-lt"/>
                <a:ea typeface="+mn-ea"/>
                <a:cs typeface="+mn-cs"/>
              </a:rPr>
              <a:t> days</a:t>
            </a:r>
          </a:p>
        </p:txBody>
      </p:sp>
      <p:sp>
        <p:nvSpPr>
          <p:cNvPr id="12" name="TextBox 11">
            <a:extLst>
              <a:ext uri="{FF2B5EF4-FFF2-40B4-BE49-F238E27FC236}">
                <a16:creationId xmlns:a16="http://schemas.microsoft.com/office/drawing/2014/main" id="{EA63F45C-2A84-F271-F448-67E4386005C7}"/>
              </a:ext>
            </a:extLst>
          </p:cNvPr>
          <p:cNvSpPr txBox="1"/>
          <p:nvPr/>
        </p:nvSpPr>
        <p:spPr>
          <a:xfrm>
            <a:off x="1187299" y="1775702"/>
            <a:ext cx="3640209" cy="3631763"/>
          </a:xfrm>
          <a:prstGeom prst="rect">
            <a:avLst/>
          </a:prstGeom>
          <a:noFill/>
        </p:spPr>
        <p:txBody>
          <a:bodyPr wrap="square" rtlCol="0">
            <a:spAutoFit/>
          </a:bodyPr>
          <a:lstStyle/>
          <a:p>
            <a:pPr marL="457200" indent="-457200">
              <a:buFont typeface="Arial" panose="020B0604020202020204" pitchFamily="34" charset="0"/>
              <a:buChar char="•"/>
            </a:pPr>
            <a:r>
              <a:rPr lang="en-US" sz="2500" dirty="0">
                <a:solidFill>
                  <a:srgbClr val="00567D"/>
                </a:solidFill>
              </a:rPr>
              <a:t>Location of application</a:t>
            </a:r>
          </a:p>
          <a:p>
            <a:pPr marL="457200" indent="-457200">
              <a:buFont typeface="Arial" panose="020B0604020202020204" pitchFamily="34" charset="0"/>
              <a:buChar char="•"/>
            </a:pPr>
            <a:r>
              <a:rPr lang="en-US" sz="2500" dirty="0">
                <a:solidFill>
                  <a:srgbClr val="00567D"/>
                </a:solidFill>
              </a:rPr>
              <a:t>Product name</a:t>
            </a:r>
          </a:p>
          <a:p>
            <a:pPr marL="457200" indent="-457200">
              <a:buFont typeface="Arial" panose="020B0604020202020204" pitchFamily="34" charset="0"/>
              <a:buChar char="•"/>
            </a:pPr>
            <a:r>
              <a:rPr lang="en-US" sz="2500" dirty="0">
                <a:solidFill>
                  <a:srgbClr val="00567D"/>
                </a:solidFill>
              </a:rPr>
              <a:t>EPA registration (#)</a:t>
            </a:r>
          </a:p>
          <a:p>
            <a:pPr marL="457200" indent="-457200">
              <a:buFont typeface="Arial" panose="020B0604020202020204" pitchFamily="34" charset="0"/>
              <a:buChar char="•"/>
            </a:pPr>
            <a:r>
              <a:rPr lang="en-US" sz="2500" dirty="0">
                <a:solidFill>
                  <a:srgbClr val="00567D"/>
                </a:solidFill>
              </a:rPr>
              <a:t>Active ingredients</a:t>
            </a:r>
          </a:p>
          <a:p>
            <a:pPr marL="457200" indent="-457200">
              <a:buFont typeface="Arial" panose="020B0604020202020204" pitchFamily="34" charset="0"/>
              <a:buChar char="•"/>
            </a:pPr>
            <a:r>
              <a:rPr lang="en-US" sz="2500" dirty="0">
                <a:solidFill>
                  <a:srgbClr val="00567D"/>
                </a:solidFill>
              </a:rPr>
              <a:t>Time and date of the application</a:t>
            </a:r>
          </a:p>
          <a:p>
            <a:pPr marL="457200" indent="-457200">
              <a:buFont typeface="Arial" panose="020B0604020202020204" pitchFamily="34" charset="0"/>
              <a:buChar char="•"/>
            </a:pPr>
            <a:r>
              <a:rPr lang="en-US" sz="2500" dirty="0">
                <a:solidFill>
                  <a:srgbClr val="00567D"/>
                </a:solidFill>
              </a:rPr>
              <a:t>Restricted entry interval</a:t>
            </a:r>
          </a:p>
          <a:p>
            <a:r>
              <a:rPr lang="en-US" sz="3000" dirty="0">
                <a:solidFill>
                  <a:srgbClr val="00567D"/>
                </a:solidFill>
              </a:rPr>
              <a:t> </a:t>
            </a:r>
          </a:p>
        </p:txBody>
      </p:sp>
      <p:pic>
        <p:nvPicPr>
          <p:cNvPr id="4" name="Picture 3">
            <a:extLst>
              <a:ext uri="{FF2B5EF4-FFF2-40B4-BE49-F238E27FC236}">
                <a16:creationId xmlns:a16="http://schemas.microsoft.com/office/drawing/2014/main" id="{E92DEBA9-ADA1-BCC5-8AA1-C40FEE0D981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graphicFrame>
        <p:nvGraphicFramePr>
          <p:cNvPr id="8" name="Table 7" descr="Sample of a blank table to fill in with required information as mentioned on this slide.">
            <a:extLst>
              <a:ext uri="{FF2B5EF4-FFF2-40B4-BE49-F238E27FC236}">
                <a16:creationId xmlns:a16="http://schemas.microsoft.com/office/drawing/2014/main" id="{D3818201-CB8F-E7C6-249C-1FAB0DA3ABC2}"/>
              </a:ext>
            </a:extLst>
          </p:cNvPr>
          <p:cNvGraphicFramePr>
            <a:graphicFrameLocks noGrp="1"/>
          </p:cNvGraphicFramePr>
          <p:nvPr>
            <p:extLst>
              <p:ext uri="{D42A27DB-BD31-4B8C-83A1-F6EECF244321}">
                <p14:modId xmlns:p14="http://schemas.microsoft.com/office/powerpoint/2010/main" val="269316417"/>
              </p:ext>
            </p:extLst>
          </p:nvPr>
        </p:nvGraphicFramePr>
        <p:xfrm>
          <a:off x="4827508" y="1848687"/>
          <a:ext cx="7239785" cy="2692838"/>
        </p:xfrm>
        <a:graphic>
          <a:graphicData uri="http://schemas.openxmlformats.org/drawingml/2006/table">
            <a:tbl>
              <a:tblPr firstRow="1" bandRow="1">
                <a:tableStyleId>{5C22544A-7EE6-4342-B048-85BDC9FD1C3A}</a:tableStyleId>
              </a:tblPr>
              <a:tblGrid>
                <a:gridCol w="810705">
                  <a:extLst>
                    <a:ext uri="{9D8B030D-6E8A-4147-A177-3AD203B41FA5}">
                      <a16:colId xmlns:a16="http://schemas.microsoft.com/office/drawing/2014/main" val="3731409169"/>
                    </a:ext>
                  </a:extLst>
                </a:gridCol>
                <a:gridCol w="791851">
                  <a:extLst>
                    <a:ext uri="{9D8B030D-6E8A-4147-A177-3AD203B41FA5}">
                      <a16:colId xmlns:a16="http://schemas.microsoft.com/office/drawing/2014/main" val="3774367999"/>
                    </a:ext>
                  </a:extLst>
                </a:gridCol>
                <a:gridCol w="857839">
                  <a:extLst>
                    <a:ext uri="{9D8B030D-6E8A-4147-A177-3AD203B41FA5}">
                      <a16:colId xmlns:a16="http://schemas.microsoft.com/office/drawing/2014/main" val="723011047"/>
                    </a:ext>
                  </a:extLst>
                </a:gridCol>
                <a:gridCol w="1121790">
                  <a:extLst>
                    <a:ext uri="{9D8B030D-6E8A-4147-A177-3AD203B41FA5}">
                      <a16:colId xmlns:a16="http://schemas.microsoft.com/office/drawing/2014/main" val="1366628557"/>
                    </a:ext>
                  </a:extLst>
                </a:gridCol>
                <a:gridCol w="1178351">
                  <a:extLst>
                    <a:ext uri="{9D8B030D-6E8A-4147-A177-3AD203B41FA5}">
                      <a16:colId xmlns:a16="http://schemas.microsoft.com/office/drawing/2014/main" val="760176777"/>
                    </a:ext>
                  </a:extLst>
                </a:gridCol>
                <a:gridCol w="976643">
                  <a:extLst>
                    <a:ext uri="{9D8B030D-6E8A-4147-A177-3AD203B41FA5}">
                      <a16:colId xmlns:a16="http://schemas.microsoft.com/office/drawing/2014/main" val="392371131"/>
                    </a:ext>
                  </a:extLst>
                </a:gridCol>
                <a:gridCol w="1502606">
                  <a:extLst>
                    <a:ext uri="{9D8B030D-6E8A-4147-A177-3AD203B41FA5}">
                      <a16:colId xmlns:a16="http://schemas.microsoft.com/office/drawing/2014/main" val="3201566456"/>
                    </a:ext>
                  </a:extLst>
                </a:gridCol>
              </a:tblGrid>
              <a:tr h="1204808">
                <a:tc>
                  <a:txBody>
                    <a:bodyPr/>
                    <a:lstStyle/>
                    <a:p>
                      <a:r>
                        <a:rPr lang="en-US" sz="1400" b="1" kern="1200" dirty="0">
                          <a:solidFill>
                            <a:schemeClr val="lt1"/>
                          </a:solidFill>
                          <a:effectLst/>
                        </a:rPr>
                        <a:t>Area treated</a:t>
                      </a:r>
                      <a:endParaRPr lang="en-US" sz="1400" dirty="0"/>
                    </a:p>
                  </a:txBody>
                  <a:tcPr>
                    <a:solidFill>
                      <a:srgbClr val="00567D"/>
                    </a:solidFill>
                  </a:tcPr>
                </a:tc>
                <a:tc>
                  <a:txBody>
                    <a:bodyPr/>
                    <a:lstStyle/>
                    <a:p>
                      <a:r>
                        <a:rPr lang="en-US" sz="1400" b="1" kern="1200" dirty="0">
                          <a:solidFill>
                            <a:schemeClr val="lt1"/>
                          </a:solidFill>
                          <a:effectLst/>
                        </a:rPr>
                        <a:t>Product name</a:t>
                      </a:r>
                      <a:endParaRPr lang="en-US" sz="1400" dirty="0"/>
                    </a:p>
                  </a:txBody>
                  <a:tcPr>
                    <a:solidFill>
                      <a:srgbClr val="00567D"/>
                    </a:solidFill>
                  </a:tcPr>
                </a:tc>
                <a:tc>
                  <a:txBody>
                    <a:bodyPr/>
                    <a:lstStyle/>
                    <a:p>
                      <a:r>
                        <a:rPr lang="en-US" sz="1400" b="1" kern="1200" dirty="0">
                          <a:solidFill>
                            <a:schemeClr val="lt1"/>
                          </a:solidFill>
                          <a:effectLst/>
                        </a:rPr>
                        <a:t>EPA Reg. number</a:t>
                      </a:r>
                      <a:endParaRPr lang="en-US" sz="1400" dirty="0"/>
                    </a:p>
                  </a:txBody>
                  <a:tcPr>
                    <a:solidFill>
                      <a:srgbClr val="00567D"/>
                    </a:solidFill>
                  </a:tcPr>
                </a:tc>
                <a:tc>
                  <a:txBody>
                    <a:bodyPr/>
                    <a:lstStyle/>
                    <a:p>
                      <a:r>
                        <a:rPr lang="en-US" sz="1400" b="1" kern="1200" dirty="0">
                          <a:solidFill>
                            <a:schemeClr val="lt1"/>
                          </a:solidFill>
                          <a:effectLst/>
                        </a:rPr>
                        <a:t>Common name Active ingredient</a:t>
                      </a:r>
                      <a:endParaRPr lang="en-US" sz="1400" dirty="0"/>
                    </a:p>
                  </a:txBody>
                  <a:tcPr>
                    <a:solidFill>
                      <a:srgbClr val="00567D"/>
                    </a:solidFill>
                  </a:tcPr>
                </a:tc>
                <a:tc>
                  <a:txBody>
                    <a:bodyPr/>
                    <a:lstStyle/>
                    <a:p>
                      <a:r>
                        <a:rPr lang="en-US" sz="1400" b="1" kern="1200" dirty="0">
                          <a:solidFill>
                            <a:schemeClr val="lt1"/>
                          </a:solidFill>
                          <a:effectLst/>
                        </a:rPr>
                        <a:t>Application Month/Day/ Time</a:t>
                      </a:r>
                      <a:endParaRPr lang="en-US" sz="1400" dirty="0"/>
                    </a:p>
                  </a:txBody>
                  <a:tcPr>
                    <a:solidFill>
                      <a:srgbClr val="00567D"/>
                    </a:solidFill>
                  </a:tcPr>
                </a:tc>
                <a:tc>
                  <a:txBody>
                    <a:bodyPr/>
                    <a:lstStyle/>
                    <a:p>
                      <a:r>
                        <a:rPr lang="en-US" sz="1400" b="1" kern="1200" dirty="0">
                          <a:solidFill>
                            <a:schemeClr val="lt1"/>
                          </a:solidFill>
                          <a:effectLst/>
                        </a:rPr>
                        <a:t>Restricted entry interval</a:t>
                      </a:r>
                      <a:endParaRPr lang="en-US" sz="1400" dirty="0"/>
                    </a:p>
                  </a:txBody>
                  <a:tcPr>
                    <a:solidFill>
                      <a:srgbClr val="00567D"/>
                    </a:solidFill>
                  </a:tcPr>
                </a:tc>
                <a:tc>
                  <a:txBody>
                    <a:bodyPr/>
                    <a:lstStyle/>
                    <a:p>
                      <a:r>
                        <a:rPr lang="en-US" sz="1400" b="1" kern="1200" dirty="0">
                          <a:solidFill>
                            <a:schemeClr val="lt1"/>
                          </a:solidFill>
                          <a:effectLst/>
                        </a:rPr>
                        <a:t>Do not enter until: Month/Day/Time</a:t>
                      </a:r>
                      <a:endParaRPr lang="en-US" sz="1400" dirty="0"/>
                    </a:p>
                  </a:txBody>
                  <a:tcPr>
                    <a:solidFill>
                      <a:srgbClr val="00567D"/>
                    </a:solidFill>
                  </a:tcPr>
                </a:tc>
                <a:extLst>
                  <a:ext uri="{0D108BD9-81ED-4DB2-BD59-A6C34878D82A}">
                    <a16:rowId xmlns:a16="http://schemas.microsoft.com/office/drawing/2014/main" val="1434579777"/>
                  </a:ext>
                </a:extLst>
              </a:tr>
              <a:tr h="49601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35385812"/>
                  </a:ext>
                </a:extLst>
              </a:tr>
              <a:tr h="49601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229737246"/>
                  </a:ext>
                </a:extLst>
              </a:tr>
              <a:tr h="49601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30591277"/>
                  </a:ext>
                </a:extLst>
              </a:tr>
            </a:tbl>
          </a:graphicData>
        </a:graphic>
      </p:graphicFrame>
      <p:sp>
        <p:nvSpPr>
          <p:cNvPr id="5" name="TextBox 4">
            <a:extLst>
              <a:ext uri="{FF2B5EF4-FFF2-40B4-BE49-F238E27FC236}">
                <a16:creationId xmlns:a16="http://schemas.microsoft.com/office/drawing/2014/main" id="{14FF1E62-C593-2D6F-A13E-6779ACA84334}"/>
              </a:ext>
            </a:extLst>
          </p:cNvPr>
          <p:cNvSpPr txBox="1"/>
          <p:nvPr/>
        </p:nvSpPr>
        <p:spPr>
          <a:xfrm>
            <a:off x="6448425" y="4581525"/>
            <a:ext cx="4848225" cy="369332"/>
          </a:xfrm>
          <a:prstGeom prst="rect">
            <a:avLst/>
          </a:prstGeom>
          <a:noFill/>
        </p:spPr>
        <p:txBody>
          <a:bodyPr wrap="square" rtlCol="0">
            <a:spAutoFit/>
          </a:bodyPr>
          <a:lstStyle/>
          <a:p>
            <a:r>
              <a:rPr lang="en-US" i="1" dirty="0">
                <a:solidFill>
                  <a:srgbClr val="00567D"/>
                </a:solidFill>
              </a:rPr>
              <a:t>Example pesticide application record on next slide.</a:t>
            </a:r>
          </a:p>
        </p:txBody>
      </p:sp>
    </p:spTree>
    <p:extLst>
      <p:ext uri="{BB962C8B-B14F-4D97-AF65-F5344CB8AC3E}">
        <p14:creationId xmlns:p14="http://schemas.microsoft.com/office/powerpoint/2010/main" val="2889842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94E4F-1604-2ABD-BC93-6DFC0E79128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B08A2D3-FA1B-D045-00DE-37690663FB1A}"/>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2397BE20-7221-248C-65E1-DD401A1E941E}"/>
              </a:ext>
            </a:extLst>
          </p:cNvPr>
          <p:cNvSpPr>
            <a:spLocks noGrp="1"/>
          </p:cNvSpPr>
          <p:nvPr>
            <p:ph type="sldNum" sz="quarter" idx="12"/>
          </p:nvPr>
        </p:nvSpPr>
        <p:spPr/>
        <p:txBody>
          <a:bodyPr/>
          <a:lstStyle/>
          <a:p>
            <a:fld id="{99562CDD-8BC9-4CF6-AA03-D93997F55C9A}" type="slidenum">
              <a:rPr lang="en-US" smtClean="0"/>
              <a:pPr/>
              <a:t>35</a:t>
            </a:fld>
            <a:endParaRPr lang="en-US" dirty="0"/>
          </a:p>
        </p:txBody>
      </p:sp>
      <p:sp>
        <p:nvSpPr>
          <p:cNvPr id="2" name="Footer Placeholder 1" descr="workbook page number">
            <a:extLst>
              <a:ext uri="{FF2B5EF4-FFF2-40B4-BE49-F238E27FC236}">
                <a16:creationId xmlns:a16="http://schemas.microsoft.com/office/drawing/2014/main" id="{BDADB98F-2EEE-F7E5-3876-B65839BBED86}"/>
              </a:ext>
            </a:extLst>
          </p:cNvPr>
          <p:cNvSpPr>
            <a:spLocks noGrp="1"/>
          </p:cNvSpPr>
          <p:nvPr>
            <p:ph type="ftr" sz="quarter" idx="11"/>
          </p:nvPr>
        </p:nvSpPr>
        <p:spPr/>
        <p:txBody>
          <a:bodyPr/>
          <a:lstStyle/>
          <a:p>
            <a:pPr algn="l"/>
            <a:r>
              <a:rPr lang="en-US" dirty="0"/>
              <a:t>Workbook Page #41</a:t>
            </a:r>
          </a:p>
        </p:txBody>
      </p:sp>
      <p:sp>
        <p:nvSpPr>
          <p:cNvPr id="9" name="Title 8">
            <a:extLst>
              <a:ext uri="{FF2B5EF4-FFF2-40B4-BE49-F238E27FC236}">
                <a16:creationId xmlns:a16="http://schemas.microsoft.com/office/drawing/2014/main" id="{68916F8F-1322-A1F0-A185-26F6417F9572}"/>
              </a:ext>
            </a:extLst>
          </p:cNvPr>
          <p:cNvSpPr txBox="1">
            <a:spLocks noGrp="1"/>
          </p:cNvSpPr>
          <p:nvPr>
            <p:ph type="title" idx="4294967295"/>
          </p:nvPr>
        </p:nvSpPr>
        <p:spPr>
          <a:xfrm>
            <a:off x="1247886" y="410779"/>
            <a:ext cx="840458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Example pesticide application record</a:t>
            </a:r>
          </a:p>
        </p:txBody>
      </p:sp>
      <p:pic>
        <p:nvPicPr>
          <p:cNvPr id="4" name="Picture 3">
            <a:extLst>
              <a:ext uri="{FF2B5EF4-FFF2-40B4-BE49-F238E27FC236}">
                <a16:creationId xmlns:a16="http://schemas.microsoft.com/office/drawing/2014/main" id="{D59CA658-9C70-5884-D760-E2E1E2AD204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graphicFrame>
        <p:nvGraphicFramePr>
          <p:cNvPr id="7" name="Table 6" descr="Example of completed table with required information as mentioned on previous slide.">
            <a:extLst>
              <a:ext uri="{FF2B5EF4-FFF2-40B4-BE49-F238E27FC236}">
                <a16:creationId xmlns:a16="http://schemas.microsoft.com/office/drawing/2014/main" id="{0DFEBB46-0841-0855-4BAA-EE8984889A7A}"/>
              </a:ext>
            </a:extLst>
          </p:cNvPr>
          <p:cNvGraphicFramePr>
            <a:graphicFrameLocks noGrp="1"/>
          </p:cNvGraphicFramePr>
          <p:nvPr>
            <p:extLst>
              <p:ext uri="{D42A27DB-BD31-4B8C-83A1-F6EECF244321}">
                <p14:modId xmlns:p14="http://schemas.microsoft.com/office/powerpoint/2010/main" val="3577270562"/>
              </p:ext>
            </p:extLst>
          </p:nvPr>
        </p:nvGraphicFramePr>
        <p:xfrm>
          <a:off x="1247886" y="2058510"/>
          <a:ext cx="10645842" cy="2886343"/>
        </p:xfrm>
        <a:graphic>
          <a:graphicData uri="http://schemas.openxmlformats.org/drawingml/2006/table">
            <a:tbl>
              <a:tblPr firstRow="1" bandRow="1">
                <a:tableStyleId>{5C22544A-7EE6-4342-B048-85BDC9FD1C3A}</a:tableStyleId>
              </a:tblPr>
              <a:tblGrid>
                <a:gridCol w="1192112">
                  <a:extLst>
                    <a:ext uri="{9D8B030D-6E8A-4147-A177-3AD203B41FA5}">
                      <a16:colId xmlns:a16="http://schemas.microsoft.com/office/drawing/2014/main" val="3731409169"/>
                    </a:ext>
                  </a:extLst>
                </a:gridCol>
                <a:gridCol w="1164388">
                  <a:extLst>
                    <a:ext uri="{9D8B030D-6E8A-4147-A177-3AD203B41FA5}">
                      <a16:colId xmlns:a16="http://schemas.microsoft.com/office/drawing/2014/main" val="3774367999"/>
                    </a:ext>
                  </a:extLst>
                </a:gridCol>
                <a:gridCol w="1261421">
                  <a:extLst>
                    <a:ext uri="{9D8B030D-6E8A-4147-A177-3AD203B41FA5}">
                      <a16:colId xmlns:a16="http://schemas.microsoft.com/office/drawing/2014/main" val="723011047"/>
                    </a:ext>
                  </a:extLst>
                </a:gridCol>
                <a:gridCol w="1525566">
                  <a:extLst>
                    <a:ext uri="{9D8B030D-6E8A-4147-A177-3AD203B41FA5}">
                      <a16:colId xmlns:a16="http://schemas.microsoft.com/office/drawing/2014/main" val="1366628557"/>
                    </a:ext>
                  </a:extLst>
                </a:gridCol>
                <a:gridCol w="1856709">
                  <a:extLst>
                    <a:ext uri="{9D8B030D-6E8A-4147-A177-3AD203B41FA5}">
                      <a16:colId xmlns:a16="http://schemas.microsoft.com/office/drawing/2014/main" val="760176777"/>
                    </a:ext>
                  </a:extLst>
                </a:gridCol>
                <a:gridCol w="1436118">
                  <a:extLst>
                    <a:ext uri="{9D8B030D-6E8A-4147-A177-3AD203B41FA5}">
                      <a16:colId xmlns:a16="http://schemas.microsoft.com/office/drawing/2014/main" val="392371131"/>
                    </a:ext>
                  </a:extLst>
                </a:gridCol>
                <a:gridCol w="2209528">
                  <a:extLst>
                    <a:ext uri="{9D8B030D-6E8A-4147-A177-3AD203B41FA5}">
                      <a16:colId xmlns:a16="http://schemas.microsoft.com/office/drawing/2014/main" val="3201566456"/>
                    </a:ext>
                  </a:extLst>
                </a:gridCol>
              </a:tblGrid>
              <a:tr h="839097">
                <a:tc>
                  <a:txBody>
                    <a:bodyPr/>
                    <a:lstStyle/>
                    <a:p>
                      <a:r>
                        <a:rPr lang="en-US" sz="1400" b="1" kern="1200" dirty="0">
                          <a:solidFill>
                            <a:schemeClr val="lt1"/>
                          </a:solidFill>
                          <a:effectLst/>
                        </a:rPr>
                        <a:t>Area treated</a:t>
                      </a:r>
                      <a:endParaRPr lang="en-US" sz="1400" dirty="0"/>
                    </a:p>
                  </a:txBody>
                  <a:tcPr>
                    <a:solidFill>
                      <a:srgbClr val="00567D"/>
                    </a:solidFill>
                  </a:tcPr>
                </a:tc>
                <a:tc>
                  <a:txBody>
                    <a:bodyPr/>
                    <a:lstStyle/>
                    <a:p>
                      <a:r>
                        <a:rPr lang="en-US" sz="1400" b="1" kern="1200" dirty="0">
                          <a:solidFill>
                            <a:schemeClr val="lt1"/>
                          </a:solidFill>
                          <a:effectLst/>
                        </a:rPr>
                        <a:t>Product name</a:t>
                      </a:r>
                      <a:endParaRPr lang="en-US" sz="1400" dirty="0"/>
                    </a:p>
                  </a:txBody>
                  <a:tcPr>
                    <a:solidFill>
                      <a:srgbClr val="00567D"/>
                    </a:solidFill>
                  </a:tcPr>
                </a:tc>
                <a:tc>
                  <a:txBody>
                    <a:bodyPr/>
                    <a:lstStyle/>
                    <a:p>
                      <a:r>
                        <a:rPr lang="en-US" sz="1400" b="1" kern="1200" dirty="0">
                          <a:solidFill>
                            <a:schemeClr val="lt1"/>
                          </a:solidFill>
                          <a:effectLst/>
                        </a:rPr>
                        <a:t>EPA Reg. number</a:t>
                      </a:r>
                      <a:endParaRPr lang="en-US" sz="1400" dirty="0"/>
                    </a:p>
                  </a:txBody>
                  <a:tcPr>
                    <a:solidFill>
                      <a:srgbClr val="00567D"/>
                    </a:solidFill>
                  </a:tcPr>
                </a:tc>
                <a:tc>
                  <a:txBody>
                    <a:bodyPr/>
                    <a:lstStyle/>
                    <a:p>
                      <a:r>
                        <a:rPr lang="en-US" sz="1400" b="1" kern="1200" dirty="0">
                          <a:solidFill>
                            <a:schemeClr val="lt1"/>
                          </a:solidFill>
                          <a:effectLst/>
                        </a:rPr>
                        <a:t>Common name Active ingredient</a:t>
                      </a:r>
                      <a:endParaRPr lang="en-US" sz="1400" dirty="0"/>
                    </a:p>
                  </a:txBody>
                  <a:tcPr>
                    <a:solidFill>
                      <a:srgbClr val="00567D"/>
                    </a:solidFill>
                  </a:tcPr>
                </a:tc>
                <a:tc>
                  <a:txBody>
                    <a:bodyPr/>
                    <a:lstStyle/>
                    <a:p>
                      <a:r>
                        <a:rPr lang="en-US" sz="1400" b="1" kern="1200" dirty="0">
                          <a:solidFill>
                            <a:schemeClr val="lt1"/>
                          </a:solidFill>
                          <a:effectLst/>
                        </a:rPr>
                        <a:t>Application Month/Day/ Time</a:t>
                      </a:r>
                      <a:endParaRPr lang="en-US" sz="1400" dirty="0"/>
                    </a:p>
                  </a:txBody>
                  <a:tcPr>
                    <a:solidFill>
                      <a:srgbClr val="00567D"/>
                    </a:solidFill>
                  </a:tcPr>
                </a:tc>
                <a:tc>
                  <a:txBody>
                    <a:bodyPr/>
                    <a:lstStyle/>
                    <a:p>
                      <a:r>
                        <a:rPr lang="en-US" sz="1400" b="1" kern="1200" dirty="0">
                          <a:solidFill>
                            <a:schemeClr val="lt1"/>
                          </a:solidFill>
                          <a:effectLst/>
                        </a:rPr>
                        <a:t>Restricted entry interval</a:t>
                      </a:r>
                      <a:endParaRPr lang="en-US" sz="1400" dirty="0"/>
                    </a:p>
                  </a:txBody>
                  <a:tcPr>
                    <a:solidFill>
                      <a:srgbClr val="00567D"/>
                    </a:solidFill>
                  </a:tcPr>
                </a:tc>
                <a:tc>
                  <a:txBody>
                    <a:bodyPr/>
                    <a:lstStyle/>
                    <a:p>
                      <a:r>
                        <a:rPr lang="en-US" sz="1400" b="1" kern="1200" dirty="0">
                          <a:solidFill>
                            <a:schemeClr val="lt1"/>
                          </a:solidFill>
                          <a:effectLst/>
                        </a:rPr>
                        <a:t>Do not enter until: Month/Day/Time</a:t>
                      </a:r>
                      <a:endParaRPr lang="en-US" sz="1400" dirty="0"/>
                    </a:p>
                  </a:txBody>
                  <a:tcPr>
                    <a:solidFill>
                      <a:srgbClr val="00567D"/>
                    </a:solidFill>
                  </a:tcPr>
                </a:tc>
                <a:extLst>
                  <a:ext uri="{0D108BD9-81ED-4DB2-BD59-A6C34878D82A}">
                    <a16:rowId xmlns:a16="http://schemas.microsoft.com/office/drawing/2014/main" val="1434579777"/>
                  </a:ext>
                </a:extLst>
              </a:tr>
              <a:tr h="657863">
                <a:tc>
                  <a:txBody>
                    <a:bodyPr/>
                    <a:lstStyle/>
                    <a:p>
                      <a:r>
                        <a:rPr lang="en-US" sz="1400" i="1" dirty="0"/>
                        <a:t>Pears Home Place</a:t>
                      </a:r>
                    </a:p>
                  </a:txBody>
                  <a:tcPr/>
                </a:tc>
                <a:tc>
                  <a:txBody>
                    <a:bodyPr/>
                    <a:lstStyle/>
                    <a:p>
                      <a:r>
                        <a:rPr lang="en-US" sz="1400" i="1" dirty="0"/>
                        <a:t>Dimethoate 2.67EC</a:t>
                      </a:r>
                    </a:p>
                  </a:txBody>
                  <a:tcPr/>
                </a:tc>
                <a:tc>
                  <a:txBody>
                    <a:bodyPr/>
                    <a:lstStyle/>
                    <a:p>
                      <a:r>
                        <a:rPr lang="en-US" sz="1400" i="1" dirty="0"/>
                        <a:t>34704-489</a:t>
                      </a:r>
                    </a:p>
                  </a:txBody>
                  <a:tcPr/>
                </a:tc>
                <a:tc>
                  <a:txBody>
                    <a:bodyPr/>
                    <a:lstStyle/>
                    <a:p>
                      <a:r>
                        <a:rPr lang="en-US" sz="1400" i="1" dirty="0"/>
                        <a:t>Dimethoate</a:t>
                      </a:r>
                    </a:p>
                  </a:txBody>
                  <a:tcPr/>
                </a:tc>
                <a:tc>
                  <a:txBody>
                    <a:bodyPr/>
                    <a:lstStyle/>
                    <a:p>
                      <a:r>
                        <a:rPr lang="en-US" sz="1400" i="1" dirty="0"/>
                        <a:t>May 5</a:t>
                      </a:r>
                      <a:r>
                        <a:rPr lang="en-US" sz="1400" i="1" baseline="30000" dirty="0"/>
                        <a:t>th</a:t>
                      </a:r>
                      <a:r>
                        <a:rPr lang="en-US" sz="1400" i="1" dirty="0"/>
                        <a:t> - 11 a.m.</a:t>
                      </a:r>
                    </a:p>
                    <a:p>
                      <a:endParaRPr lang="en-US" sz="1400" i="1" dirty="0"/>
                    </a:p>
                  </a:txBody>
                  <a:tcPr/>
                </a:tc>
                <a:tc>
                  <a:txBody>
                    <a:bodyPr/>
                    <a:lstStyle/>
                    <a:p>
                      <a:r>
                        <a:rPr lang="en-US" sz="1400" i="1" dirty="0"/>
                        <a:t>10 days</a:t>
                      </a:r>
                    </a:p>
                  </a:txBody>
                  <a:tcPr/>
                </a:tc>
                <a:tc>
                  <a:txBody>
                    <a:bodyPr/>
                    <a:lstStyle/>
                    <a:p>
                      <a:r>
                        <a:rPr lang="en-US" sz="1400" i="1" dirty="0"/>
                        <a:t>May 15</a:t>
                      </a:r>
                      <a:r>
                        <a:rPr lang="en-US" sz="1400" i="1" baseline="30000" dirty="0"/>
                        <a:t>th</a:t>
                      </a:r>
                      <a:r>
                        <a:rPr lang="en-US" sz="1400" i="1" dirty="0"/>
                        <a:t> - 11 a.m.</a:t>
                      </a:r>
                    </a:p>
                    <a:p>
                      <a:endParaRPr lang="en-US" sz="1400" i="1" dirty="0"/>
                    </a:p>
                  </a:txBody>
                  <a:tcPr/>
                </a:tc>
                <a:extLst>
                  <a:ext uri="{0D108BD9-81ED-4DB2-BD59-A6C34878D82A}">
                    <a16:rowId xmlns:a16="http://schemas.microsoft.com/office/drawing/2014/main" val="735385812"/>
                  </a:ext>
                </a:extLst>
              </a:tr>
              <a:tr h="657863">
                <a:tc>
                  <a:txBody>
                    <a:bodyPr/>
                    <a:lstStyle/>
                    <a:p>
                      <a:r>
                        <a:rPr lang="en-US" sz="1400" i="1" dirty="0"/>
                        <a:t>Blueberries Abilene Block</a:t>
                      </a:r>
                    </a:p>
                  </a:txBody>
                  <a:tcPr/>
                </a:tc>
                <a:tc>
                  <a:txBody>
                    <a:bodyPr/>
                    <a:lstStyle/>
                    <a:p>
                      <a:r>
                        <a:rPr lang="en-US" sz="1400" i="1" dirty="0" err="1"/>
                        <a:t>Captan</a:t>
                      </a:r>
                      <a:r>
                        <a:rPr lang="en-US" sz="1400" i="1" dirty="0"/>
                        <a:t> 4L</a:t>
                      </a:r>
                    </a:p>
                  </a:txBody>
                  <a:tcPr/>
                </a:tc>
                <a:tc>
                  <a:txBody>
                    <a:bodyPr/>
                    <a:lstStyle/>
                    <a:p>
                      <a:r>
                        <a:rPr lang="en-US" sz="1400" i="1" dirty="0"/>
                        <a:t>19713-644</a:t>
                      </a:r>
                    </a:p>
                  </a:txBody>
                  <a:tcPr/>
                </a:tc>
                <a:tc>
                  <a:txBody>
                    <a:bodyPr/>
                    <a:lstStyle/>
                    <a:p>
                      <a:r>
                        <a:rPr lang="en-US" sz="1400" i="1" dirty="0" err="1"/>
                        <a:t>Captan</a:t>
                      </a:r>
                      <a:endParaRPr lang="en-US" sz="1400" i="1" dirty="0"/>
                    </a:p>
                  </a:txBody>
                  <a:tcPr/>
                </a:tc>
                <a:tc>
                  <a:txBody>
                    <a:bodyPr/>
                    <a:lstStyle/>
                    <a:p>
                      <a:r>
                        <a:rPr lang="en-US" sz="1400" i="1" dirty="0"/>
                        <a:t>April 11</a:t>
                      </a:r>
                      <a:r>
                        <a:rPr lang="en-US" sz="1400" i="1" baseline="30000" dirty="0"/>
                        <a:t>th</a:t>
                      </a:r>
                      <a:r>
                        <a:rPr lang="en-US" sz="1400" i="1" dirty="0"/>
                        <a:t> - 10:30 a.m.</a:t>
                      </a:r>
                    </a:p>
                    <a:p>
                      <a:endParaRPr lang="en-US" sz="1400" i="1" dirty="0"/>
                    </a:p>
                  </a:txBody>
                  <a:tcPr/>
                </a:tc>
                <a:tc>
                  <a:txBody>
                    <a:bodyPr/>
                    <a:lstStyle/>
                    <a:p>
                      <a:r>
                        <a:rPr lang="en-US" sz="1400" i="1" dirty="0"/>
                        <a:t>48 hours</a:t>
                      </a:r>
                    </a:p>
                  </a:txBody>
                  <a:tcPr/>
                </a:tc>
                <a:tc>
                  <a:txBody>
                    <a:bodyPr/>
                    <a:lstStyle/>
                    <a:p>
                      <a:r>
                        <a:rPr lang="en-US" sz="1400" i="1" dirty="0"/>
                        <a:t>April 13</a:t>
                      </a:r>
                      <a:r>
                        <a:rPr lang="en-US" sz="1400" i="1" baseline="30000" dirty="0"/>
                        <a:t>th</a:t>
                      </a:r>
                      <a:r>
                        <a:rPr lang="en-US" sz="1400" i="1" dirty="0"/>
                        <a:t>- 10:30 a.m.</a:t>
                      </a:r>
                    </a:p>
                    <a:p>
                      <a:endParaRPr lang="en-US" sz="1400" i="1" dirty="0"/>
                    </a:p>
                  </a:txBody>
                  <a:tcPr/>
                </a:tc>
                <a:extLst>
                  <a:ext uri="{0D108BD9-81ED-4DB2-BD59-A6C34878D82A}">
                    <a16:rowId xmlns:a16="http://schemas.microsoft.com/office/drawing/2014/main" val="4229737246"/>
                  </a:ext>
                </a:extLst>
              </a:tr>
              <a:tr h="657863">
                <a:tc>
                  <a:txBody>
                    <a:bodyPr/>
                    <a:lstStyle/>
                    <a:p>
                      <a:r>
                        <a:rPr lang="en-US" sz="1400" i="1" dirty="0"/>
                        <a:t>Grass Seed Field/Howell Prairie</a:t>
                      </a:r>
                    </a:p>
                  </a:txBody>
                  <a:tcPr/>
                </a:tc>
                <a:tc>
                  <a:txBody>
                    <a:bodyPr/>
                    <a:lstStyle/>
                    <a:p>
                      <a:r>
                        <a:rPr lang="en-US" sz="1400" i="1" dirty="0"/>
                        <a:t>Roundup Ultra</a:t>
                      </a:r>
                    </a:p>
                  </a:txBody>
                  <a:tcPr/>
                </a:tc>
                <a:tc>
                  <a:txBody>
                    <a:bodyPr/>
                    <a:lstStyle/>
                    <a:p>
                      <a:r>
                        <a:rPr lang="en-US" sz="1400" i="1" dirty="0"/>
                        <a:t>524-475</a:t>
                      </a:r>
                    </a:p>
                  </a:txBody>
                  <a:tcPr/>
                </a:tc>
                <a:tc>
                  <a:txBody>
                    <a:bodyPr/>
                    <a:lstStyle/>
                    <a:p>
                      <a:r>
                        <a:rPr lang="en-US" sz="1400" i="1" dirty="0"/>
                        <a:t>Glyphosate</a:t>
                      </a:r>
                    </a:p>
                  </a:txBody>
                  <a:tcPr/>
                </a:tc>
                <a:tc>
                  <a:txBody>
                    <a:bodyPr/>
                    <a:lstStyle/>
                    <a:p>
                      <a:r>
                        <a:rPr lang="en-US" sz="1400" i="1" dirty="0"/>
                        <a:t>March 25</a:t>
                      </a:r>
                      <a:r>
                        <a:rPr lang="en-US" sz="1400" i="1" baseline="30000" dirty="0"/>
                        <a:t>th</a:t>
                      </a:r>
                      <a:r>
                        <a:rPr lang="en-US" sz="1400" i="1" dirty="0"/>
                        <a:t> - 2 p.m.</a:t>
                      </a:r>
                    </a:p>
                    <a:p>
                      <a:endParaRPr lang="en-US" sz="1400" i="1" dirty="0"/>
                    </a:p>
                  </a:txBody>
                  <a:tcPr/>
                </a:tc>
                <a:tc>
                  <a:txBody>
                    <a:bodyPr/>
                    <a:lstStyle/>
                    <a:p>
                      <a:r>
                        <a:rPr lang="en-US" sz="1400" i="1" dirty="0"/>
                        <a:t>4 hours</a:t>
                      </a:r>
                    </a:p>
                  </a:txBody>
                  <a:tcPr/>
                </a:tc>
                <a:tc>
                  <a:txBody>
                    <a:bodyPr/>
                    <a:lstStyle/>
                    <a:p>
                      <a:r>
                        <a:rPr lang="en-US" sz="1400" i="1" dirty="0"/>
                        <a:t>March 25</a:t>
                      </a:r>
                      <a:r>
                        <a:rPr lang="en-US" sz="1400" i="1" baseline="30000" dirty="0"/>
                        <a:t>th</a:t>
                      </a:r>
                      <a:r>
                        <a:rPr lang="en-US" sz="1400" i="1" dirty="0"/>
                        <a:t> - 6 p.m.</a:t>
                      </a:r>
                    </a:p>
                    <a:p>
                      <a:endParaRPr lang="en-US" sz="1400" i="1" dirty="0"/>
                    </a:p>
                  </a:txBody>
                  <a:tcPr/>
                </a:tc>
                <a:extLst>
                  <a:ext uri="{0D108BD9-81ED-4DB2-BD59-A6C34878D82A}">
                    <a16:rowId xmlns:a16="http://schemas.microsoft.com/office/drawing/2014/main" val="3130591277"/>
                  </a:ext>
                </a:extLst>
              </a:tr>
            </a:tbl>
          </a:graphicData>
        </a:graphic>
      </p:graphicFrame>
    </p:spTree>
    <p:extLst>
      <p:ext uri="{BB962C8B-B14F-4D97-AF65-F5344CB8AC3E}">
        <p14:creationId xmlns:p14="http://schemas.microsoft.com/office/powerpoint/2010/main" val="2234877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46C75C-12F0-480C-9C37-07E5A7B335C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2A45F8F1-C9A7-42B6-BB1A-41627145F1C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CD162E49-089D-F5CF-329B-2911DB4F16DF}"/>
              </a:ext>
            </a:extLst>
          </p:cNvPr>
          <p:cNvSpPr>
            <a:spLocks noGrp="1"/>
          </p:cNvSpPr>
          <p:nvPr>
            <p:ph type="sldNum" sz="quarter" idx="12"/>
          </p:nvPr>
        </p:nvSpPr>
        <p:spPr/>
        <p:txBody>
          <a:bodyPr/>
          <a:lstStyle/>
          <a:p>
            <a:fld id="{99562CDD-8BC9-4CF6-AA03-D93997F55C9A}" type="slidenum">
              <a:rPr lang="en-US" smtClean="0"/>
              <a:pPr/>
              <a:t>36</a:t>
            </a:fld>
            <a:endParaRPr lang="en-US" dirty="0"/>
          </a:p>
        </p:txBody>
      </p:sp>
      <p:sp>
        <p:nvSpPr>
          <p:cNvPr id="9" name="Title 8" descr="Slide Title">
            <a:extLst>
              <a:ext uri="{FF2B5EF4-FFF2-40B4-BE49-F238E27FC236}">
                <a16:creationId xmlns:a16="http://schemas.microsoft.com/office/drawing/2014/main" id="{77D61C59-AA2E-4B41-9E1C-C1AF1DC66164}"/>
              </a:ext>
            </a:extLst>
          </p:cNvPr>
          <p:cNvSpPr txBox="1">
            <a:spLocks noGrp="1"/>
          </p:cNvSpPr>
          <p:nvPr>
            <p:ph type="title" idx="4294967295"/>
          </p:nvPr>
        </p:nvSpPr>
        <p:spPr>
          <a:xfrm>
            <a:off x="1513323" y="491405"/>
            <a:ext cx="104827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Additional Educational Resources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7A5541AA-0630-4F60-A448-A1DAF1974BFA}"/>
              </a:ext>
            </a:extLst>
          </p:cNvPr>
          <p:cNvSpPr txBox="1"/>
          <p:nvPr/>
        </p:nvSpPr>
        <p:spPr>
          <a:xfrm>
            <a:off x="1513322" y="1814844"/>
            <a:ext cx="10482729" cy="4278094"/>
          </a:xfrm>
          <a:prstGeom prst="rect">
            <a:avLst/>
          </a:prstGeom>
          <a:noFill/>
        </p:spPr>
        <p:txBody>
          <a:bodyPr wrap="square" rtlCol="0">
            <a:spAutoFit/>
          </a:bodyPr>
          <a:lstStyle/>
          <a:p>
            <a:endParaRPr lang="en-US" sz="3000" dirty="0">
              <a:solidFill>
                <a:srgbClr val="00567D"/>
              </a:solidFill>
            </a:endParaRPr>
          </a:p>
          <a:p>
            <a:pPr marL="571500" indent="-571500">
              <a:buFont typeface="Arial" panose="020B0604020202020204" pitchFamily="34" charset="0"/>
              <a:buChar char="•"/>
            </a:pPr>
            <a:r>
              <a:rPr lang="en-US" sz="3000" dirty="0">
                <a:solidFill>
                  <a:srgbClr val="00567D"/>
                </a:solidFill>
                <a:hlinkClick r:id="rId4" tooltip="Link to Oregon OSHA YouTube Channel">
                  <a:extLst>
                    <a:ext uri="{A12FA001-AC4F-418D-AE19-62706E023703}">
                      <ahyp:hlinkClr xmlns:ahyp="http://schemas.microsoft.com/office/drawing/2018/hyperlinkcolor" val="tx"/>
                    </a:ext>
                  </a:extLst>
                </a:hlinkClick>
              </a:rPr>
              <a:t>Oregon OSHA’s YouTube Channel</a:t>
            </a:r>
            <a:endParaRPr lang="en-US" sz="3000" dirty="0">
              <a:solidFill>
                <a:srgbClr val="00567D"/>
              </a:solidFill>
            </a:endParaRPr>
          </a:p>
          <a:p>
            <a:pPr marL="571500" indent="-571500">
              <a:buFont typeface="Arial" panose="020B0604020202020204" pitchFamily="34" charset="0"/>
              <a:buChar char="•"/>
            </a:pPr>
            <a:r>
              <a:rPr lang="en-US" sz="3000" dirty="0">
                <a:solidFill>
                  <a:srgbClr val="00567D"/>
                </a:solidFill>
                <a:hlinkClick r:id="rId5" tooltip="Link to the A to Z topic index">
                  <a:extLst>
                    <a:ext uri="{A12FA001-AC4F-418D-AE19-62706E023703}">
                      <ahyp:hlinkClr xmlns:ahyp="http://schemas.microsoft.com/office/drawing/2018/hyperlinkcolor" val="tx"/>
                    </a:ext>
                  </a:extLst>
                </a:hlinkClick>
              </a:rPr>
              <a:t>A-Z Topic Index </a:t>
            </a:r>
            <a:endParaRPr lang="en-US" sz="3000" dirty="0">
              <a:solidFill>
                <a:srgbClr val="00567D"/>
              </a:solidFill>
            </a:endParaRPr>
          </a:p>
          <a:p>
            <a:pPr marL="571500" indent="-571500">
              <a:buFont typeface="Arial" panose="020B0604020202020204" pitchFamily="34" charset="0"/>
              <a:buChar char="•"/>
            </a:pPr>
            <a:r>
              <a:rPr lang="en-US" sz="3000" dirty="0">
                <a:solidFill>
                  <a:srgbClr val="00567D"/>
                </a:solidFill>
                <a:hlinkClick r:id="rId6" tooltip="Link to Oregon OSHA Online Training Courses">
                  <a:extLst>
                    <a:ext uri="{A12FA001-AC4F-418D-AE19-62706E023703}">
                      <ahyp:hlinkClr xmlns:ahyp="http://schemas.microsoft.com/office/drawing/2018/hyperlinkcolor" val="tx"/>
                    </a:ext>
                  </a:extLst>
                </a:hlinkClick>
              </a:rPr>
              <a:t>Oregon OSHA Online Training Courses</a:t>
            </a:r>
            <a:endParaRPr lang="en-US" sz="3000" dirty="0">
              <a:solidFill>
                <a:srgbClr val="00567D"/>
              </a:solidFill>
            </a:endParaRPr>
          </a:p>
          <a:p>
            <a:pPr marL="571500" indent="-571500">
              <a:buFont typeface="Arial" panose="020B0604020202020204" pitchFamily="34" charset="0"/>
              <a:buChar char="•"/>
            </a:pPr>
            <a:r>
              <a:rPr lang="en-US" sz="3000" dirty="0">
                <a:solidFill>
                  <a:srgbClr val="00567D"/>
                </a:solidFill>
                <a:hlinkClick r:id="rId7" tooltip="Link to PESO meaning English and Spanish">
                  <a:extLst>
                    <a:ext uri="{A12FA001-AC4F-418D-AE19-62706E023703}">
                      <ahyp:hlinkClr xmlns:ahyp="http://schemas.microsoft.com/office/drawing/2018/hyperlinkcolor" val="tx"/>
                    </a:ext>
                  </a:extLst>
                </a:hlinkClick>
              </a:rPr>
              <a:t>PESO – English to </a:t>
            </a:r>
            <a:r>
              <a:rPr lang="en-US" sz="3000" dirty="0" err="1">
                <a:solidFill>
                  <a:srgbClr val="00567D"/>
                </a:solidFill>
                <a:hlinkClick r:id="rId7" tooltip="Link to PESO meaning English and Spanish">
                  <a:extLst>
                    <a:ext uri="{A12FA001-AC4F-418D-AE19-62706E023703}">
                      <ahyp:hlinkClr xmlns:ahyp="http://schemas.microsoft.com/office/drawing/2018/hyperlinkcolor" val="tx"/>
                    </a:ext>
                  </a:extLst>
                </a:hlinkClick>
              </a:rPr>
              <a:t>Español</a:t>
            </a:r>
            <a:endParaRPr lang="en-US" sz="3000" dirty="0">
              <a:solidFill>
                <a:srgbClr val="00567D"/>
              </a:solidFill>
            </a:endParaRPr>
          </a:p>
          <a:p>
            <a:pPr marL="571500" indent="-571500">
              <a:buFont typeface="Arial" panose="020B0604020202020204" pitchFamily="34" charset="0"/>
              <a:buChar char="•"/>
            </a:pPr>
            <a:r>
              <a:rPr lang="en-US" sz="3000" dirty="0">
                <a:solidFill>
                  <a:srgbClr val="00567D"/>
                </a:solidFill>
                <a:hlinkClick r:id="rId8" tooltip="Link to Other Safety and Health Training Resources">
                  <a:extLst>
                    <a:ext uri="{A12FA001-AC4F-418D-AE19-62706E023703}">
                      <ahyp:hlinkClr xmlns:ahyp="http://schemas.microsoft.com/office/drawing/2018/hyperlinkcolor" val="tx"/>
                    </a:ext>
                  </a:extLst>
                </a:hlinkClick>
              </a:rPr>
              <a:t>Other Safety and Health Training Resources</a:t>
            </a:r>
            <a:endParaRPr lang="en-US" sz="3000" dirty="0">
              <a:solidFill>
                <a:srgbClr val="00567D"/>
              </a:solidFill>
            </a:endParaRPr>
          </a:p>
          <a:p>
            <a:pPr marL="571500" indent="-571500">
              <a:buFont typeface="Arial" panose="020B0604020202020204" pitchFamily="34" charset="0"/>
              <a:buChar char="•"/>
            </a:pPr>
            <a:endParaRPr lang="en-US" sz="3000" dirty="0">
              <a:solidFill>
                <a:srgbClr val="00567D"/>
              </a:solidFill>
            </a:endParaRP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6CF49E48-4AF7-402C-2B6F-7B664E98F1E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7323" y="218087"/>
            <a:ext cx="986814" cy="546635"/>
          </a:xfrm>
          <a:prstGeom prst="rect">
            <a:avLst/>
          </a:prstGeom>
        </p:spPr>
      </p:pic>
    </p:spTree>
    <p:extLst>
      <p:ext uri="{BB962C8B-B14F-4D97-AF65-F5344CB8AC3E}">
        <p14:creationId xmlns:p14="http://schemas.microsoft.com/office/powerpoint/2010/main" val="360839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46C75C-12F0-480C-9C37-07E5A7B335C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190"/>
            <a:ext cx="1091953" cy="6884190"/>
          </a:xfrm>
          <a:prstGeom prst="rect">
            <a:avLst/>
          </a:prstGeom>
        </p:spPr>
      </p:pic>
      <p:sp>
        <p:nvSpPr>
          <p:cNvPr id="6" name="Rectangle 5">
            <a:extLst>
              <a:ext uri="{FF2B5EF4-FFF2-40B4-BE49-F238E27FC236}">
                <a16:creationId xmlns:a16="http://schemas.microsoft.com/office/drawing/2014/main" id="{2A45F8F1-C9A7-42B6-BB1A-41627145F1C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8FDF5C75-9904-D964-9581-F2F80EE5BA53}"/>
              </a:ext>
            </a:extLst>
          </p:cNvPr>
          <p:cNvSpPr>
            <a:spLocks noGrp="1"/>
          </p:cNvSpPr>
          <p:nvPr>
            <p:ph type="sldNum" sz="quarter" idx="12"/>
          </p:nvPr>
        </p:nvSpPr>
        <p:spPr/>
        <p:txBody>
          <a:bodyPr/>
          <a:lstStyle/>
          <a:p>
            <a:fld id="{99562CDD-8BC9-4CF6-AA03-D93997F55C9A}" type="slidenum">
              <a:rPr lang="en-US" smtClean="0"/>
              <a:pPr/>
              <a:t>37</a:t>
            </a:fld>
            <a:endParaRPr lang="en-US" dirty="0"/>
          </a:p>
        </p:txBody>
      </p:sp>
      <p:sp>
        <p:nvSpPr>
          <p:cNvPr id="9" name="Title 8" descr="Slide title">
            <a:extLst>
              <a:ext uri="{FF2B5EF4-FFF2-40B4-BE49-F238E27FC236}">
                <a16:creationId xmlns:a16="http://schemas.microsoft.com/office/drawing/2014/main" id="{77D61C59-AA2E-4B41-9E1C-C1AF1DC66164}"/>
              </a:ext>
            </a:extLst>
          </p:cNvPr>
          <p:cNvSpPr txBox="1">
            <a:spLocks noGrp="1"/>
          </p:cNvSpPr>
          <p:nvPr>
            <p:ph type="title" idx="4294967295"/>
          </p:nvPr>
        </p:nvSpPr>
        <p:spPr>
          <a:xfrm>
            <a:off x="1513323" y="415203"/>
            <a:ext cx="1048273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67D"/>
                </a:solidFill>
                <a:effectLst/>
                <a:uLnTx/>
                <a:uFillTx/>
                <a:latin typeface="+mn-lt"/>
                <a:ea typeface="+mn-ea"/>
                <a:cs typeface="+mn-cs"/>
              </a:rPr>
              <a:t>Need more information? Call your nearest Oregon OSHA Office</a:t>
            </a:r>
          </a:p>
        </p:txBody>
      </p:sp>
      <p:sp>
        <p:nvSpPr>
          <p:cNvPr id="11" name="TextBox 10">
            <a:extLst>
              <a:ext uri="{FF2B5EF4-FFF2-40B4-BE49-F238E27FC236}">
                <a16:creationId xmlns:a16="http://schemas.microsoft.com/office/drawing/2014/main" id="{16837C52-2DE8-BC4D-0CD8-10BCD76F1731}"/>
              </a:ext>
            </a:extLst>
          </p:cNvPr>
          <p:cNvSpPr txBox="1"/>
          <p:nvPr/>
        </p:nvSpPr>
        <p:spPr>
          <a:xfrm>
            <a:off x="1314958" y="1635034"/>
            <a:ext cx="3118843" cy="2554545"/>
          </a:xfrm>
          <a:prstGeom prst="rect">
            <a:avLst/>
          </a:prstGeom>
          <a:noFill/>
          <a:ln w="19050">
            <a:solidFill>
              <a:srgbClr val="00567D"/>
            </a:solidFill>
          </a:ln>
        </p:spPr>
        <p:txBody>
          <a:bodyPr wrap="square">
            <a:spAutoFit/>
          </a:bodyPr>
          <a:lstStyle/>
          <a:p>
            <a:r>
              <a:rPr lang="en-US" sz="2000" b="1" dirty="0">
                <a:solidFill>
                  <a:srgbClr val="00567D"/>
                </a:solidFill>
              </a:rPr>
              <a:t>Salem Central Office</a:t>
            </a:r>
          </a:p>
          <a:p>
            <a:r>
              <a:rPr lang="en-US" sz="2000" dirty="0">
                <a:solidFill>
                  <a:srgbClr val="00567D"/>
                </a:solidFill>
              </a:rPr>
              <a:t>350 Winter St. NE</a:t>
            </a:r>
          </a:p>
          <a:p>
            <a:r>
              <a:rPr lang="en-US" sz="2000" dirty="0">
                <a:solidFill>
                  <a:srgbClr val="00567D"/>
                </a:solidFill>
              </a:rPr>
              <a:t>Salem, OR 97301-3882</a:t>
            </a:r>
          </a:p>
          <a:p>
            <a:r>
              <a:rPr lang="en-US" sz="2000" b="1" dirty="0">
                <a:solidFill>
                  <a:srgbClr val="00567D"/>
                </a:solidFill>
              </a:rPr>
              <a:t>Phone</a:t>
            </a:r>
            <a:r>
              <a:rPr lang="en-US" sz="2000" dirty="0">
                <a:solidFill>
                  <a:srgbClr val="00567D"/>
                </a:solidFill>
              </a:rPr>
              <a:t>: 503-378-3272</a:t>
            </a:r>
          </a:p>
          <a:p>
            <a:r>
              <a:rPr lang="en-US" sz="2000" b="1" dirty="0">
                <a:solidFill>
                  <a:srgbClr val="00567D"/>
                </a:solidFill>
              </a:rPr>
              <a:t>Toll-Free</a:t>
            </a:r>
            <a:r>
              <a:rPr lang="en-US" sz="2000" dirty="0">
                <a:solidFill>
                  <a:srgbClr val="00567D"/>
                </a:solidFill>
              </a:rPr>
              <a:t>: 800-922-2689</a:t>
            </a:r>
          </a:p>
          <a:p>
            <a:r>
              <a:rPr lang="en-US" sz="2000" b="1" dirty="0">
                <a:solidFill>
                  <a:srgbClr val="00567D"/>
                </a:solidFill>
              </a:rPr>
              <a:t>Fax</a:t>
            </a:r>
            <a:r>
              <a:rPr lang="en-US" sz="2000" dirty="0">
                <a:solidFill>
                  <a:srgbClr val="00567D"/>
                </a:solidFill>
              </a:rPr>
              <a:t>: 503-947-7461</a:t>
            </a:r>
          </a:p>
          <a:p>
            <a:r>
              <a:rPr lang="en-US" sz="2000" b="1" dirty="0" err="1">
                <a:solidFill>
                  <a:srgbClr val="00567D"/>
                </a:solidFill>
              </a:rPr>
              <a:t>en</a:t>
            </a:r>
            <a:r>
              <a:rPr lang="en-US" sz="2000" dirty="0">
                <a:solidFill>
                  <a:srgbClr val="00567D"/>
                </a:solidFill>
              </a:rPr>
              <a:t> </a:t>
            </a:r>
            <a:r>
              <a:rPr lang="en-US" sz="2000" b="1" dirty="0" err="1">
                <a:solidFill>
                  <a:srgbClr val="00567D"/>
                </a:solidFill>
              </a:rPr>
              <a:t>Español</a:t>
            </a:r>
            <a:r>
              <a:rPr lang="en-US" sz="2000" dirty="0">
                <a:solidFill>
                  <a:srgbClr val="00567D"/>
                </a:solidFill>
              </a:rPr>
              <a:t>: 800-843-8086</a:t>
            </a:r>
          </a:p>
          <a:p>
            <a:r>
              <a:rPr lang="en-US" sz="2000" b="1" dirty="0">
                <a:solidFill>
                  <a:srgbClr val="00567D"/>
                </a:solidFill>
              </a:rPr>
              <a:t>Website</a:t>
            </a:r>
            <a:r>
              <a:rPr lang="en-US" sz="2000" dirty="0">
                <a:solidFill>
                  <a:srgbClr val="00567D"/>
                </a:solidFill>
              </a:rPr>
              <a:t>: osha.oregon.gov</a:t>
            </a:r>
          </a:p>
        </p:txBody>
      </p:sp>
      <p:sp>
        <p:nvSpPr>
          <p:cNvPr id="5" name="TextBox 4">
            <a:extLst>
              <a:ext uri="{FF2B5EF4-FFF2-40B4-BE49-F238E27FC236}">
                <a16:creationId xmlns:a16="http://schemas.microsoft.com/office/drawing/2014/main" id="{860169B1-CDAE-9AC7-0060-AA7A630F11B3}"/>
              </a:ext>
            </a:extLst>
          </p:cNvPr>
          <p:cNvSpPr txBox="1"/>
          <p:nvPr/>
        </p:nvSpPr>
        <p:spPr>
          <a:xfrm>
            <a:off x="1233477" y="4329217"/>
            <a:ext cx="4076324" cy="2215991"/>
          </a:xfrm>
          <a:prstGeom prst="rect">
            <a:avLst/>
          </a:prstGeom>
          <a:noFill/>
        </p:spPr>
        <p:txBody>
          <a:bodyPr wrap="square">
            <a:spAutoFit/>
          </a:bodyPr>
          <a:lstStyle/>
          <a:p>
            <a:r>
              <a:rPr lang="en-US" sz="2000" b="1" dirty="0">
                <a:solidFill>
                  <a:srgbClr val="00567D"/>
                </a:solidFill>
              </a:rPr>
              <a:t>Bend</a:t>
            </a:r>
          </a:p>
          <a:p>
            <a:r>
              <a:rPr lang="en-US" sz="2000" dirty="0">
                <a:solidFill>
                  <a:srgbClr val="00567D"/>
                </a:solidFill>
              </a:rPr>
              <a:t>Red Oaks Square</a:t>
            </a:r>
          </a:p>
          <a:p>
            <a:r>
              <a:rPr lang="en-US" sz="2000" dirty="0">
                <a:solidFill>
                  <a:srgbClr val="00567D"/>
                </a:solidFill>
              </a:rPr>
              <a:t>1230 NE Third St., Suite A-115</a:t>
            </a:r>
          </a:p>
          <a:p>
            <a:r>
              <a:rPr lang="en-US" sz="2000" dirty="0">
                <a:solidFill>
                  <a:srgbClr val="00567D"/>
                </a:solidFill>
              </a:rPr>
              <a:t>Bend, OR 97701-4374</a:t>
            </a:r>
          </a:p>
          <a:p>
            <a:r>
              <a:rPr lang="en-US" sz="2000" dirty="0">
                <a:solidFill>
                  <a:srgbClr val="00567D"/>
                </a:solidFill>
              </a:rPr>
              <a:t>541-388-6066</a:t>
            </a:r>
          </a:p>
          <a:p>
            <a:r>
              <a:rPr lang="en-US" sz="2000" i="1" dirty="0">
                <a:solidFill>
                  <a:srgbClr val="00567D"/>
                </a:solidFill>
              </a:rPr>
              <a:t>Consultation</a:t>
            </a:r>
            <a:r>
              <a:rPr lang="en-US" sz="2000" dirty="0">
                <a:solidFill>
                  <a:srgbClr val="00567D"/>
                </a:solidFill>
              </a:rPr>
              <a:t>: 541-388-6068</a:t>
            </a:r>
          </a:p>
          <a:p>
            <a:endParaRPr lang="en-US" dirty="0"/>
          </a:p>
        </p:txBody>
      </p:sp>
      <p:sp>
        <p:nvSpPr>
          <p:cNvPr id="8" name="TextBox 7">
            <a:extLst>
              <a:ext uri="{FF2B5EF4-FFF2-40B4-BE49-F238E27FC236}">
                <a16:creationId xmlns:a16="http://schemas.microsoft.com/office/drawing/2014/main" id="{D1862512-049A-7093-D6AC-CFF331B957F0}"/>
              </a:ext>
            </a:extLst>
          </p:cNvPr>
          <p:cNvSpPr txBox="1"/>
          <p:nvPr/>
        </p:nvSpPr>
        <p:spPr>
          <a:xfrm>
            <a:off x="4754633" y="1643025"/>
            <a:ext cx="4076324" cy="5324535"/>
          </a:xfrm>
          <a:prstGeom prst="rect">
            <a:avLst/>
          </a:prstGeom>
          <a:noFill/>
        </p:spPr>
        <p:txBody>
          <a:bodyPr wrap="square">
            <a:spAutoFit/>
          </a:bodyPr>
          <a:lstStyle/>
          <a:p>
            <a:r>
              <a:rPr lang="en-US" sz="2000" b="1" dirty="0">
                <a:solidFill>
                  <a:srgbClr val="00567D"/>
                </a:solidFill>
              </a:rPr>
              <a:t>Eugene</a:t>
            </a:r>
          </a:p>
          <a:p>
            <a:r>
              <a:rPr lang="en-US" sz="2000" dirty="0">
                <a:solidFill>
                  <a:srgbClr val="00567D"/>
                </a:solidFill>
              </a:rPr>
              <a:t>1500 Valley River Drive, Suite 150</a:t>
            </a:r>
          </a:p>
          <a:p>
            <a:r>
              <a:rPr lang="en-US" sz="2000" dirty="0">
                <a:solidFill>
                  <a:srgbClr val="00567D"/>
                </a:solidFill>
              </a:rPr>
              <a:t>Eugene, OR 97401-4643</a:t>
            </a:r>
          </a:p>
          <a:p>
            <a:r>
              <a:rPr lang="en-US" sz="2000" dirty="0">
                <a:solidFill>
                  <a:srgbClr val="00567D"/>
                </a:solidFill>
              </a:rPr>
              <a:t>541-686-7562</a:t>
            </a:r>
          </a:p>
          <a:p>
            <a:r>
              <a:rPr lang="en-US" sz="2000" i="1" dirty="0">
                <a:solidFill>
                  <a:srgbClr val="00567D"/>
                </a:solidFill>
              </a:rPr>
              <a:t>Consultation</a:t>
            </a:r>
            <a:r>
              <a:rPr lang="en-US" sz="2000" dirty="0">
                <a:solidFill>
                  <a:srgbClr val="00567D"/>
                </a:solidFill>
              </a:rPr>
              <a:t>: 541-686-7913</a:t>
            </a:r>
          </a:p>
          <a:p>
            <a:endParaRPr lang="en-US" sz="1500" dirty="0">
              <a:solidFill>
                <a:srgbClr val="00567D"/>
              </a:solidFill>
            </a:endParaRPr>
          </a:p>
          <a:p>
            <a:r>
              <a:rPr lang="en-US" sz="2000" b="1" dirty="0">
                <a:solidFill>
                  <a:srgbClr val="00567D"/>
                </a:solidFill>
              </a:rPr>
              <a:t>Medford</a:t>
            </a:r>
          </a:p>
          <a:p>
            <a:r>
              <a:rPr lang="en-US" sz="2000" dirty="0">
                <a:solidFill>
                  <a:srgbClr val="00567D"/>
                </a:solidFill>
              </a:rPr>
              <a:t>1840 Barnett Road, Suite D</a:t>
            </a:r>
          </a:p>
          <a:p>
            <a:r>
              <a:rPr lang="en-US" sz="2000" dirty="0">
                <a:solidFill>
                  <a:srgbClr val="00567D"/>
                </a:solidFill>
              </a:rPr>
              <a:t>Medford, OR 97504-8293</a:t>
            </a:r>
          </a:p>
          <a:p>
            <a:r>
              <a:rPr lang="en-US" sz="2000" dirty="0">
                <a:solidFill>
                  <a:srgbClr val="00567D"/>
                </a:solidFill>
              </a:rPr>
              <a:t>541-776-6030</a:t>
            </a:r>
          </a:p>
          <a:p>
            <a:r>
              <a:rPr lang="en-US" sz="2000" i="1" dirty="0">
                <a:solidFill>
                  <a:srgbClr val="00567D"/>
                </a:solidFill>
              </a:rPr>
              <a:t>Consultation</a:t>
            </a:r>
            <a:r>
              <a:rPr lang="en-US" sz="2000" dirty="0">
                <a:solidFill>
                  <a:srgbClr val="00567D"/>
                </a:solidFill>
              </a:rPr>
              <a:t>: 541-776-6016</a:t>
            </a:r>
          </a:p>
          <a:p>
            <a:endParaRPr lang="en-US" sz="1500" dirty="0">
              <a:solidFill>
                <a:srgbClr val="00567D"/>
              </a:solidFill>
            </a:endParaRPr>
          </a:p>
          <a:p>
            <a:r>
              <a:rPr lang="en-US" sz="2000" b="1" dirty="0">
                <a:solidFill>
                  <a:srgbClr val="00567D"/>
                </a:solidFill>
              </a:rPr>
              <a:t>Pendleton</a:t>
            </a:r>
          </a:p>
          <a:p>
            <a:r>
              <a:rPr lang="en-US" sz="2000" dirty="0">
                <a:solidFill>
                  <a:srgbClr val="00567D"/>
                </a:solidFill>
              </a:rPr>
              <a:t>750 SE Emigrant Ave., Suite 131</a:t>
            </a:r>
          </a:p>
          <a:p>
            <a:r>
              <a:rPr lang="en-US" sz="2000" dirty="0">
                <a:solidFill>
                  <a:srgbClr val="00567D"/>
                </a:solidFill>
              </a:rPr>
              <a:t>Pendleton, OR 97801</a:t>
            </a:r>
          </a:p>
          <a:p>
            <a:r>
              <a:rPr lang="en-US" sz="2000" dirty="0">
                <a:solidFill>
                  <a:srgbClr val="00567D"/>
                </a:solidFill>
              </a:rPr>
              <a:t>541-276-9175</a:t>
            </a:r>
          </a:p>
          <a:p>
            <a:r>
              <a:rPr lang="en-US" sz="2000" i="1" dirty="0">
                <a:solidFill>
                  <a:srgbClr val="00567D"/>
                </a:solidFill>
              </a:rPr>
              <a:t>Consultation</a:t>
            </a:r>
            <a:r>
              <a:rPr lang="en-US" sz="2000" dirty="0">
                <a:solidFill>
                  <a:srgbClr val="00567D"/>
                </a:solidFill>
              </a:rPr>
              <a:t>: 541-276-2353</a:t>
            </a:r>
          </a:p>
        </p:txBody>
      </p:sp>
      <p:sp>
        <p:nvSpPr>
          <p:cNvPr id="10" name="TextBox 9">
            <a:extLst>
              <a:ext uri="{FF2B5EF4-FFF2-40B4-BE49-F238E27FC236}">
                <a16:creationId xmlns:a16="http://schemas.microsoft.com/office/drawing/2014/main" id="{BF9ECF88-061D-0704-D11E-9B1C36B7547D}"/>
              </a:ext>
            </a:extLst>
          </p:cNvPr>
          <p:cNvSpPr txBox="1"/>
          <p:nvPr/>
        </p:nvSpPr>
        <p:spPr>
          <a:xfrm>
            <a:off x="8651649" y="1678182"/>
            <a:ext cx="3344404" cy="4401205"/>
          </a:xfrm>
          <a:prstGeom prst="rect">
            <a:avLst/>
          </a:prstGeom>
          <a:noFill/>
        </p:spPr>
        <p:txBody>
          <a:bodyPr wrap="square">
            <a:spAutoFit/>
          </a:bodyPr>
          <a:lstStyle/>
          <a:p>
            <a:r>
              <a:rPr lang="en-US" sz="2000" b="1" dirty="0">
                <a:solidFill>
                  <a:srgbClr val="00567D"/>
                </a:solidFill>
              </a:rPr>
              <a:t>Portland</a:t>
            </a:r>
          </a:p>
          <a:p>
            <a:r>
              <a:rPr lang="en-US" sz="2000" dirty="0">
                <a:solidFill>
                  <a:srgbClr val="00567D"/>
                </a:solidFill>
              </a:rPr>
              <a:t>Durham Plaza</a:t>
            </a:r>
          </a:p>
          <a:p>
            <a:r>
              <a:rPr lang="en-US" sz="2000" dirty="0">
                <a:solidFill>
                  <a:srgbClr val="00567D"/>
                </a:solidFill>
              </a:rPr>
              <a:t>16760 SW Upper Boones </a:t>
            </a:r>
          </a:p>
          <a:p>
            <a:r>
              <a:rPr lang="en-US" sz="2000" dirty="0">
                <a:solidFill>
                  <a:srgbClr val="00567D"/>
                </a:solidFill>
              </a:rPr>
              <a:t>Ferry Road, Suite 200</a:t>
            </a:r>
          </a:p>
          <a:p>
            <a:r>
              <a:rPr lang="en-US" sz="2000" dirty="0">
                <a:solidFill>
                  <a:srgbClr val="00567D"/>
                </a:solidFill>
              </a:rPr>
              <a:t>Tigard, OR 97224-7696</a:t>
            </a:r>
          </a:p>
          <a:p>
            <a:r>
              <a:rPr lang="en-US" sz="2000" dirty="0">
                <a:solidFill>
                  <a:srgbClr val="00567D"/>
                </a:solidFill>
              </a:rPr>
              <a:t>503-229-5910</a:t>
            </a:r>
          </a:p>
          <a:p>
            <a:r>
              <a:rPr lang="en-US" sz="2000" i="1" dirty="0">
                <a:solidFill>
                  <a:srgbClr val="00567D"/>
                </a:solidFill>
              </a:rPr>
              <a:t>Consultation</a:t>
            </a:r>
            <a:r>
              <a:rPr lang="en-US" sz="2000" dirty="0">
                <a:solidFill>
                  <a:srgbClr val="00567D"/>
                </a:solidFill>
              </a:rPr>
              <a:t>: 503-229-6193</a:t>
            </a:r>
          </a:p>
          <a:p>
            <a:endParaRPr lang="en-US" sz="1500" dirty="0">
              <a:solidFill>
                <a:srgbClr val="00567D"/>
              </a:solidFill>
            </a:endParaRPr>
          </a:p>
          <a:p>
            <a:r>
              <a:rPr lang="en-US" sz="2000" b="1" dirty="0">
                <a:solidFill>
                  <a:srgbClr val="00567D"/>
                </a:solidFill>
              </a:rPr>
              <a:t>Salem</a:t>
            </a:r>
          </a:p>
          <a:p>
            <a:r>
              <a:rPr lang="en-US" sz="2000" dirty="0">
                <a:solidFill>
                  <a:srgbClr val="00567D"/>
                </a:solidFill>
              </a:rPr>
              <a:t>1340 Tandem Ave. NE, Suite 160</a:t>
            </a:r>
          </a:p>
          <a:p>
            <a:r>
              <a:rPr lang="en-US" sz="2000" dirty="0">
                <a:solidFill>
                  <a:srgbClr val="00567D"/>
                </a:solidFill>
              </a:rPr>
              <a:t>Salem, OR 97301-8080</a:t>
            </a:r>
          </a:p>
          <a:p>
            <a:r>
              <a:rPr lang="en-US" sz="2000" dirty="0">
                <a:solidFill>
                  <a:srgbClr val="00567D"/>
                </a:solidFill>
              </a:rPr>
              <a:t>503-378-3274</a:t>
            </a:r>
          </a:p>
          <a:p>
            <a:r>
              <a:rPr lang="en-US" sz="2000" i="1" dirty="0">
                <a:solidFill>
                  <a:srgbClr val="00567D"/>
                </a:solidFill>
              </a:rPr>
              <a:t>Consultation</a:t>
            </a:r>
            <a:r>
              <a:rPr lang="en-US" sz="2000" dirty="0">
                <a:solidFill>
                  <a:srgbClr val="00567D"/>
                </a:solidFill>
              </a:rPr>
              <a:t>: 503-373-7819</a:t>
            </a:r>
          </a:p>
        </p:txBody>
      </p:sp>
      <p:pic>
        <p:nvPicPr>
          <p:cNvPr id="4" name="Picture 3">
            <a:extLst>
              <a:ext uri="{FF2B5EF4-FFF2-40B4-BE49-F238E27FC236}">
                <a16:creationId xmlns:a16="http://schemas.microsoft.com/office/drawing/2014/main" id="{472A42F4-45AF-D683-0FC1-C75BC7F5A9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spTree>
    <p:extLst>
      <p:ext uri="{BB962C8B-B14F-4D97-AF65-F5344CB8AC3E}">
        <p14:creationId xmlns:p14="http://schemas.microsoft.com/office/powerpoint/2010/main" val="3478278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2001" cy="4908430"/>
          </a:xfrm>
          <a:prstGeom prst="rect">
            <a:avLst/>
          </a:prstGeom>
        </p:spPr>
      </p:pic>
      <p:sp>
        <p:nvSpPr>
          <p:cNvPr id="4" name="Rectangle 3">
            <a:extLs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567D">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C183D7F6-B498-43B3-948B-1728B52AA6E4}">
                <adec:decorative xmlns:adec="http://schemas.microsoft.com/office/drawing/2017/decorative" val="1"/>
              </a:ext>
            </a:extLst>
          </p:cNvPr>
          <p:cNvSpPr/>
          <p:nvPr/>
        </p:nvSpPr>
        <p:spPr>
          <a:xfrm>
            <a:off x="0" y="4908430"/>
            <a:ext cx="12192000" cy="194957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7" name="Title 6"/>
          <p:cNvSpPr txBox="1">
            <a:spLocks noGrp="1"/>
          </p:cNvSpPr>
          <p:nvPr>
            <p:ph type="title" idx="4294967295"/>
          </p:nvPr>
        </p:nvSpPr>
        <p:spPr>
          <a:xfrm>
            <a:off x="0" y="1362973"/>
            <a:ext cx="12191999"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mn-lt"/>
                <a:ea typeface="+mn-ea"/>
                <a:cs typeface="+mn-cs"/>
              </a:rPr>
              <a:t>Thank you!</a:t>
            </a:r>
          </a:p>
        </p:txBody>
      </p:sp>
      <p:pic>
        <p:nvPicPr>
          <p:cNvPr id="6" name="Picture 5" descr="Loto">
            <a:extLst>
              <a:ext uri="{FF2B5EF4-FFF2-40B4-BE49-F238E27FC236}">
                <a16:creationId xmlns:a16="http://schemas.microsoft.com/office/drawing/2014/main" id="{636A805C-CAF7-47CC-A314-8F2FAD3C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695" y="5185221"/>
            <a:ext cx="2514605" cy="1395987"/>
          </a:xfrm>
          <a:prstGeom prst="rect">
            <a:avLst/>
          </a:prstGeom>
        </p:spPr>
      </p:pic>
      <p:sp>
        <p:nvSpPr>
          <p:cNvPr id="8" name="Slide Number Placeholder 7">
            <a:extLst>
              <a:ext uri="{FF2B5EF4-FFF2-40B4-BE49-F238E27FC236}">
                <a16:creationId xmlns:a16="http://schemas.microsoft.com/office/drawing/2014/main" id="{B09D93F7-4A83-40F1-40E4-C1EB81C8CE2E}"/>
              </a:ext>
              <a:ext uri="{C183D7F6-B498-43B3-948B-1728B52AA6E4}">
                <adec:decorative xmlns:adec="http://schemas.microsoft.com/office/drawing/2017/decorative" val="1"/>
              </a:ext>
            </a:extLst>
          </p:cNvPr>
          <p:cNvSpPr>
            <a:spLocks noGrp="1"/>
          </p:cNvSpPr>
          <p:nvPr>
            <p:ph type="sldNum" sz="quarter" idx="12"/>
          </p:nvPr>
        </p:nvSpPr>
        <p:spPr/>
        <p:txBody>
          <a:bodyPr/>
          <a:lstStyle/>
          <a:p>
            <a:fld id="{99562CDD-8BC9-4CF6-AA03-D93997F55C9A}" type="slidenum">
              <a:rPr lang="en-US" smtClean="0"/>
              <a:pPr/>
              <a:t>38</a:t>
            </a:fld>
            <a:endParaRPr lang="en-US" dirty="0"/>
          </a:p>
        </p:txBody>
      </p:sp>
    </p:spTree>
    <p:extLst>
      <p:ext uri="{BB962C8B-B14F-4D97-AF65-F5344CB8AC3E}">
        <p14:creationId xmlns:p14="http://schemas.microsoft.com/office/powerpoint/2010/main" val="1704649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8B19-D95E-6385-9D86-7E39358E454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83BA1FA-9763-C3A6-2998-C8D0CA347F7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C696FFE0-D59A-FB28-649C-12A805240529}"/>
              </a:ext>
            </a:extLst>
          </p:cNvPr>
          <p:cNvSpPr>
            <a:spLocks noGrp="1"/>
          </p:cNvSpPr>
          <p:nvPr>
            <p:ph type="sldNum" sz="quarter" idx="12"/>
          </p:nvPr>
        </p:nvSpPr>
        <p:spPr/>
        <p:txBody>
          <a:bodyPr/>
          <a:lstStyle/>
          <a:p>
            <a:fld id="{99562CDD-8BC9-4CF6-AA03-D93997F55C9A}" type="slidenum">
              <a:rPr lang="en-US" smtClean="0"/>
              <a:pPr/>
              <a:t>4</a:t>
            </a:fld>
            <a:endParaRPr lang="en-US" dirty="0"/>
          </a:p>
        </p:txBody>
      </p:sp>
      <p:sp>
        <p:nvSpPr>
          <p:cNvPr id="2" name="Footer Placeholder 1" descr="workbook page number">
            <a:extLst>
              <a:ext uri="{FF2B5EF4-FFF2-40B4-BE49-F238E27FC236}">
                <a16:creationId xmlns:a16="http://schemas.microsoft.com/office/drawing/2014/main" id="{40480594-87F0-438A-C6D1-CF00C09608A3}"/>
              </a:ext>
            </a:extLst>
          </p:cNvPr>
          <p:cNvSpPr>
            <a:spLocks noGrp="1"/>
          </p:cNvSpPr>
          <p:nvPr>
            <p:ph type="ftr" sz="quarter" idx="11"/>
          </p:nvPr>
        </p:nvSpPr>
        <p:spPr/>
        <p:txBody>
          <a:bodyPr/>
          <a:lstStyle/>
          <a:p>
            <a:pPr algn="l"/>
            <a:r>
              <a:rPr lang="en-US" dirty="0"/>
              <a:t>Workbook Page #4</a:t>
            </a:r>
          </a:p>
        </p:txBody>
      </p:sp>
      <p:sp>
        <p:nvSpPr>
          <p:cNvPr id="9" name="Title 8">
            <a:extLst>
              <a:ext uri="{FF2B5EF4-FFF2-40B4-BE49-F238E27FC236}">
                <a16:creationId xmlns:a16="http://schemas.microsoft.com/office/drawing/2014/main" id="{998C8B4E-2030-64E8-A8CB-D8D468484417}"/>
              </a:ext>
            </a:extLst>
          </p:cNvPr>
          <p:cNvSpPr txBox="1">
            <a:spLocks noGrp="1"/>
          </p:cNvSpPr>
          <p:nvPr>
            <p:ph type="title" idx="4294967295"/>
          </p:nvPr>
        </p:nvSpPr>
        <p:spPr>
          <a:xfrm>
            <a:off x="1290918" y="491404"/>
            <a:ext cx="104827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Goals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64747698-B469-8EC3-D780-B2608BDE0094}"/>
              </a:ext>
            </a:extLst>
          </p:cNvPr>
          <p:cNvSpPr txBox="1"/>
          <p:nvPr/>
        </p:nvSpPr>
        <p:spPr>
          <a:xfrm>
            <a:off x="1290918" y="1701462"/>
            <a:ext cx="5215892" cy="3785652"/>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rgbClr val="00567D"/>
                </a:solidFill>
              </a:rPr>
              <a:t>Identify the requirements of the WPS.</a:t>
            </a:r>
          </a:p>
          <a:p>
            <a:pPr marL="457200" indent="-457200">
              <a:buFont typeface="Arial" panose="020B0604020202020204" pitchFamily="34" charset="0"/>
              <a:buChar char="•"/>
            </a:pPr>
            <a:r>
              <a:rPr lang="en-US" sz="2600" dirty="0">
                <a:solidFill>
                  <a:srgbClr val="00567D"/>
                </a:solidFill>
              </a:rPr>
              <a:t>Differentiate between Oregon OSHA and WPS rules.</a:t>
            </a:r>
          </a:p>
          <a:p>
            <a:pPr marL="457200" indent="-457200">
              <a:buFont typeface="Arial" panose="020B0604020202020204" pitchFamily="34" charset="0"/>
              <a:buChar char="•"/>
            </a:pPr>
            <a:r>
              <a:rPr lang="en-US" sz="2600" dirty="0">
                <a:solidFill>
                  <a:srgbClr val="00567D"/>
                </a:solidFill>
              </a:rPr>
              <a:t>Identify the components of an effective WPS program.</a:t>
            </a:r>
          </a:p>
          <a:p>
            <a:pPr marL="457200" indent="-457200">
              <a:buFont typeface="Arial" panose="020B0604020202020204" pitchFamily="34" charset="0"/>
              <a:buChar char="•"/>
            </a:pPr>
            <a:r>
              <a:rPr lang="en-US" sz="2600" dirty="0">
                <a:solidFill>
                  <a:srgbClr val="00567D"/>
                </a:solidFill>
              </a:rPr>
              <a:t>Identify the eight label elements of the WPS. </a:t>
            </a:r>
          </a:p>
          <a:p>
            <a:endParaRPr lang="en-US" sz="3200" dirty="0">
              <a:solidFill>
                <a:srgbClr val="00567D"/>
              </a:solidFill>
            </a:endParaRPr>
          </a:p>
        </p:txBody>
      </p:sp>
      <p:pic>
        <p:nvPicPr>
          <p:cNvPr id="4" name="Picture 3">
            <a:extLst>
              <a:ext uri="{FF2B5EF4-FFF2-40B4-BE49-F238E27FC236}">
                <a16:creationId xmlns:a16="http://schemas.microsoft.com/office/drawing/2014/main" id="{A3BCC33D-B5A5-461A-7518-0984B21830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pic>
        <p:nvPicPr>
          <p:cNvPr id="7" name="Picture 6" descr="A tractor working in a field">
            <a:extLst>
              <a:ext uri="{FF2B5EF4-FFF2-40B4-BE49-F238E27FC236}">
                <a16:creationId xmlns:a16="http://schemas.microsoft.com/office/drawing/2014/main" id="{005EECF2-EF40-3C5B-57EC-FBCE7075E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1868" y="1113077"/>
            <a:ext cx="5685586" cy="4374037"/>
          </a:xfrm>
          <a:prstGeom prst="rect">
            <a:avLst/>
          </a:prstGeom>
        </p:spPr>
      </p:pic>
    </p:spTree>
    <p:extLst>
      <p:ext uri="{BB962C8B-B14F-4D97-AF65-F5344CB8AC3E}">
        <p14:creationId xmlns:p14="http://schemas.microsoft.com/office/powerpoint/2010/main" val="687277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45F8F1-C9A7-42B6-BB1A-41627145F1CF}"/>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11DB5A8B-A28A-AF7B-B519-F4563C69B1D1}"/>
              </a:ext>
            </a:extLst>
          </p:cNvPr>
          <p:cNvSpPr>
            <a:spLocks noGrp="1"/>
          </p:cNvSpPr>
          <p:nvPr>
            <p:ph type="sldNum" sz="quarter" idx="12"/>
          </p:nvPr>
        </p:nvSpPr>
        <p:spPr/>
        <p:txBody>
          <a:bodyPr/>
          <a:lstStyle/>
          <a:p>
            <a:fld id="{99562CDD-8BC9-4CF6-AA03-D93997F55C9A}" type="slidenum">
              <a:rPr lang="en-US" smtClean="0"/>
              <a:pPr/>
              <a:t>5</a:t>
            </a:fld>
            <a:endParaRPr lang="en-US" dirty="0"/>
          </a:p>
        </p:txBody>
      </p:sp>
      <p:sp>
        <p:nvSpPr>
          <p:cNvPr id="2" name="Footer Placeholder 1" descr="workbook page number">
            <a:extLst>
              <a:ext uri="{FF2B5EF4-FFF2-40B4-BE49-F238E27FC236}">
                <a16:creationId xmlns:a16="http://schemas.microsoft.com/office/drawing/2014/main" id="{9BAE8E63-6EDC-4E1C-9262-9CBA83A4779F}"/>
              </a:ext>
            </a:extLst>
          </p:cNvPr>
          <p:cNvSpPr>
            <a:spLocks noGrp="1"/>
          </p:cNvSpPr>
          <p:nvPr>
            <p:ph type="ftr" sz="quarter" idx="11"/>
          </p:nvPr>
        </p:nvSpPr>
        <p:spPr/>
        <p:txBody>
          <a:bodyPr/>
          <a:lstStyle/>
          <a:p>
            <a:pPr algn="l"/>
            <a:r>
              <a:rPr lang="en-US" dirty="0"/>
              <a:t>Workbook Page #8</a:t>
            </a:r>
          </a:p>
        </p:txBody>
      </p:sp>
      <p:sp>
        <p:nvSpPr>
          <p:cNvPr id="9" name="Title 8">
            <a:extLst>
              <a:ext uri="{FF2B5EF4-FFF2-40B4-BE49-F238E27FC236}">
                <a16:creationId xmlns:a16="http://schemas.microsoft.com/office/drawing/2014/main" id="{77D61C59-AA2E-4B41-9E1C-C1AF1DC66164}"/>
              </a:ext>
            </a:extLst>
          </p:cNvPr>
          <p:cNvSpPr txBox="1">
            <a:spLocks noGrp="1"/>
          </p:cNvSpPr>
          <p:nvPr>
            <p:ph type="title" idx="4294967295"/>
          </p:nvPr>
        </p:nvSpPr>
        <p:spPr>
          <a:xfrm>
            <a:off x="1513323" y="491405"/>
            <a:ext cx="104827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Introduction</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7A5541AA-0630-4F60-A448-A1DAF1974BFA}"/>
              </a:ext>
            </a:extLst>
          </p:cNvPr>
          <p:cNvSpPr txBox="1"/>
          <p:nvPr/>
        </p:nvSpPr>
        <p:spPr>
          <a:xfrm>
            <a:off x="1513323" y="1814844"/>
            <a:ext cx="3861110" cy="4278094"/>
          </a:xfrm>
          <a:prstGeom prst="rect">
            <a:avLst/>
          </a:prstGeom>
          <a:noFill/>
        </p:spPr>
        <p:txBody>
          <a:bodyPr wrap="square" rtlCol="0">
            <a:spAutoFit/>
          </a:bodyPr>
          <a:lstStyle/>
          <a:p>
            <a:pPr marL="457200" indent="-457200">
              <a:buFont typeface="Arial" panose="020B0604020202020204" pitchFamily="34" charset="0"/>
              <a:buChar char="•"/>
            </a:pPr>
            <a:r>
              <a:rPr lang="en-US" sz="3000" dirty="0">
                <a:solidFill>
                  <a:srgbClr val="00567D"/>
                </a:solidFill>
              </a:rPr>
              <a:t>Environmental Protection Agency (EPA)’s Pesticide Worker Protection Standard (WPS)</a:t>
            </a:r>
          </a:p>
          <a:p>
            <a:pPr marL="457200" indent="-457200">
              <a:buFont typeface="Arial" panose="020B0604020202020204" pitchFamily="34" charset="0"/>
              <a:buChar char="•"/>
            </a:pPr>
            <a:r>
              <a:rPr lang="en-US" sz="3000" dirty="0">
                <a:solidFill>
                  <a:srgbClr val="00567D"/>
                </a:solidFill>
              </a:rPr>
              <a:t>Oregon OSHA enforces…</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73F4BF46-214C-E837-BBBA-685288CCAA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pic>
        <p:nvPicPr>
          <p:cNvPr id="5" name="Picture Placeholder 5">
            <a:extLst>
              <a:ext uri="{FF2B5EF4-FFF2-40B4-BE49-F238E27FC236}">
                <a16:creationId xmlns:a16="http://schemas.microsoft.com/office/drawing/2014/main" id="{A9DDA7B1-6861-6EC6-0A1A-8895CE7A8EF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t="4211" b="4211"/>
          <a:stretch>
            <a:fillRect/>
          </a:stretch>
        </p:blipFill>
        <p:spPr>
          <a:xfrm>
            <a:off x="5607396" y="1153124"/>
            <a:ext cx="6172200" cy="4873625"/>
          </a:xfrm>
          <a:prstGeom prst="rect">
            <a:avLst/>
          </a:prstGeom>
        </p:spPr>
      </p:pic>
    </p:spTree>
    <p:extLst>
      <p:ext uri="{BB962C8B-B14F-4D97-AF65-F5344CB8AC3E}">
        <p14:creationId xmlns:p14="http://schemas.microsoft.com/office/powerpoint/2010/main" val="946249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2386F-D189-BDA2-421E-004C3BCDA46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22ABBB5-8513-327D-959C-F93AE09BBEA3}"/>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08CEE5EE-044B-7088-C431-059CECC57FDE}"/>
              </a:ext>
            </a:extLst>
          </p:cNvPr>
          <p:cNvSpPr>
            <a:spLocks noGrp="1"/>
          </p:cNvSpPr>
          <p:nvPr>
            <p:ph type="sldNum" sz="quarter" idx="12"/>
          </p:nvPr>
        </p:nvSpPr>
        <p:spPr/>
        <p:txBody>
          <a:bodyPr/>
          <a:lstStyle/>
          <a:p>
            <a:fld id="{99562CDD-8BC9-4CF6-AA03-D93997F55C9A}" type="slidenum">
              <a:rPr lang="en-US" smtClean="0"/>
              <a:pPr/>
              <a:t>6</a:t>
            </a:fld>
            <a:endParaRPr lang="en-US" dirty="0"/>
          </a:p>
        </p:txBody>
      </p:sp>
      <p:sp>
        <p:nvSpPr>
          <p:cNvPr id="2" name="Footer Placeholder 1" descr="workbook page number">
            <a:extLst>
              <a:ext uri="{FF2B5EF4-FFF2-40B4-BE49-F238E27FC236}">
                <a16:creationId xmlns:a16="http://schemas.microsoft.com/office/drawing/2014/main" id="{27DAD427-6451-F98A-D004-2B75BA995139}"/>
              </a:ext>
            </a:extLst>
          </p:cNvPr>
          <p:cNvSpPr>
            <a:spLocks noGrp="1"/>
          </p:cNvSpPr>
          <p:nvPr>
            <p:ph type="ftr" sz="quarter" idx="11"/>
          </p:nvPr>
        </p:nvSpPr>
        <p:spPr/>
        <p:txBody>
          <a:bodyPr/>
          <a:lstStyle/>
          <a:p>
            <a:pPr algn="l"/>
            <a:r>
              <a:rPr lang="en-US" dirty="0"/>
              <a:t>Workbook Page #9</a:t>
            </a:r>
          </a:p>
        </p:txBody>
      </p:sp>
      <p:sp>
        <p:nvSpPr>
          <p:cNvPr id="9" name="Title 8">
            <a:extLst>
              <a:ext uri="{FF2B5EF4-FFF2-40B4-BE49-F238E27FC236}">
                <a16:creationId xmlns:a16="http://schemas.microsoft.com/office/drawing/2014/main" id="{C4EE01D9-C926-79B2-9375-C30EB47F7C6C}"/>
              </a:ext>
            </a:extLst>
          </p:cNvPr>
          <p:cNvSpPr txBox="1">
            <a:spLocks noGrp="1"/>
          </p:cNvSpPr>
          <p:nvPr>
            <p:ph type="title" idx="4294967295"/>
          </p:nvPr>
        </p:nvSpPr>
        <p:spPr>
          <a:xfrm>
            <a:off x="1315361" y="444374"/>
            <a:ext cx="10482730" cy="11695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Heat and wildfire smoke</a:t>
            </a:r>
            <a:br>
              <a:rPr kumimoji="0" lang="en-US" sz="4000" b="1" i="0" u="none" strike="noStrike" kern="1200" cap="none" spc="0" normalizeH="0" baseline="0" noProof="0" dirty="0">
                <a:ln>
                  <a:noFill/>
                </a:ln>
                <a:solidFill>
                  <a:srgbClr val="00567D"/>
                </a:solidFill>
                <a:effectLst/>
                <a:uLnTx/>
                <a:uFillTx/>
                <a:latin typeface="+mn-lt"/>
                <a:ea typeface="+mn-ea"/>
                <a:cs typeface="+mn-cs"/>
              </a:rPr>
            </a:br>
            <a:r>
              <a:rPr kumimoji="0" lang="en-US" sz="3000" b="1" i="0" u="none" strike="noStrike" kern="1200" cap="none" spc="0" normalizeH="0" baseline="0" noProof="0" dirty="0">
                <a:ln>
                  <a:noFill/>
                </a:ln>
                <a:solidFill>
                  <a:srgbClr val="00567D"/>
                </a:solidFill>
                <a:effectLst/>
                <a:uLnTx/>
                <a:uFillTx/>
                <a:latin typeface="+mn-lt"/>
                <a:ea typeface="+mn-ea"/>
                <a:cs typeface="+mn-cs"/>
              </a:rPr>
              <a:t>Permanent rules effective in Oregon beginning in 2022</a:t>
            </a:r>
          </a:p>
        </p:txBody>
      </p:sp>
      <p:pic>
        <p:nvPicPr>
          <p:cNvPr id="4" name="Picture 3">
            <a:extLst>
              <a:ext uri="{FF2B5EF4-FFF2-40B4-BE49-F238E27FC236}">
                <a16:creationId xmlns:a16="http://schemas.microsoft.com/office/drawing/2014/main" id="{648EE289-9C88-5C8B-45FC-6E2ADC4E432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sp>
        <p:nvSpPr>
          <p:cNvPr id="11" name="TextBox 10">
            <a:extLst>
              <a:ext uri="{FF2B5EF4-FFF2-40B4-BE49-F238E27FC236}">
                <a16:creationId xmlns:a16="http://schemas.microsoft.com/office/drawing/2014/main" id="{79C4B6F3-89EA-0DDF-C8D9-DCF5B2D54A5C}"/>
              </a:ext>
            </a:extLst>
          </p:cNvPr>
          <p:cNvSpPr txBox="1"/>
          <p:nvPr/>
        </p:nvSpPr>
        <p:spPr>
          <a:xfrm>
            <a:off x="1344271" y="1703922"/>
            <a:ext cx="4594616" cy="4985980"/>
          </a:xfrm>
          <a:prstGeom prst="rect">
            <a:avLst/>
          </a:prstGeom>
          <a:noFill/>
        </p:spPr>
        <p:txBody>
          <a:bodyPr wrap="square" rtlCol="0">
            <a:spAutoFit/>
          </a:bodyPr>
          <a:lstStyle/>
          <a:p>
            <a:r>
              <a:rPr lang="en-US" sz="2000" b="1" dirty="0">
                <a:solidFill>
                  <a:srgbClr val="00567D"/>
                </a:solidFill>
              </a:rPr>
              <a:t>Heat</a:t>
            </a:r>
          </a:p>
          <a:p>
            <a:pPr marL="285750" indent="-285750">
              <a:buFont typeface="Arial" panose="020B0604020202020204" pitchFamily="34" charset="0"/>
              <a:buChar char="•"/>
            </a:pPr>
            <a:r>
              <a:rPr lang="en-US" sz="2000" dirty="0">
                <a:solidFill>
                  <a:srgbClr val="00567D"/>
                </a:solidFill>
              </a:rPr>
              <a:t>Heat Index</a:t>
            </a:r>
          </a:p>
          <a:p>
            <a:pPr marL="285750" indent="-285750">
              <a:buFont typeface="Arial" panose="020B0604020202020204" pitchFamily="34" charset="0"/>
              <a:buChar char="•"/>
            </a:pPr>
            <a:r>
              <a:rPr lang="en-US" sz="2000" dirty="0">
                <a:solidFill>
                  <a:srgbClr val="00567D"/>
                </a:solidFill>
              </a:rPr>
              <a:t>Shade</a:t>
            </a:r>
          </a:p>
          <a:p>
            <a:pPr marL="285750" indent="-285750">
              <a:buFont typeface="Arial" panose="020B0604020202020204" pitchFamily="34" charset="0"/>
              <a:buChar char="•"/>
            </a:pPr>
            <a:r>
              <a:rPr lang="en-US" sz="2000" dirty="0">
                <a:solidFill>
                  <a:srgbClr val="00567D"/>
                </a:solidFill>
              </a:rPr>
              <a:t>Water</a:t>
            </a:r>
          </a:p>
          <a:p>
            <a:pPr marL="285750" indent="-285750">
              <a:buFont typeface="Arial" panose="020B0604020202020204" pitchFamily="34" charset="0"/>
              <a:buChar char="•"/>
            </a:pPr>
            <a:r>
              <a:rPr lang="en-US" sz="2000" dirty="0">
                <a:solidFill>
                  <a:srgbClr val="00567D"/>
                </a:solidFill>
              </a:rPr>
              <a:t>Rest break</a:t>
            </a:r>
          </a:p>
          <a:p>
            <a:pPr marL="285750" indent="-285750">
              <a:buFont typeface="Arial" panose="020B0604020202020204" pitchFamily="34" charset="0"/>
              <a:buChar char="•"/>
            </a:pPr>
            <a:r>
              <a:rPr lang="en-US" sz="2000" dirty="0">
                <a:solidFill>
                  <a:srgbClr val="00567D"/>
                </a:solidFill>
              </a:rPr>
              <a:t>Acclimatization</a:t>
            </a:r>
          </a:p>
          <a:p>
            <a:pPr marL="285750" indent="-285750">
              <a:buFont typeface="Arial" panose="020B0604020202020204" pitchFamily="34" charset="0"/>
              <a:buChar char="•"/>
            </a:pPr>
            <a:r>
              <a:rPr lang="en-US" sz="2000" dirty="0">
                <a:solidFill>
                  <a:srgbClr val="00567D"/>
                </a:solidFill>
              </a:rPr>
              <a:t>Prevention plan</a:t>
            </a:r>
          </a:p>
          <a:p>
            <a:endParaRPr lang="en-US" sz="2000" b="1" dirty="0"/>
          </a:p>
          <a:p>
            <a:r>
              <a:rPr lang="en-US" sz="2000" b="1" dirty="0">
                <a:solidFill>
                  <a:srgbClr val="00567D"/>
                </a:solidFill>
              </a:rPr>
              <a:t>Wildfire Smoke</a:t>
            </a:r>
          </a:p>
          <a:p>
            <a:pPr marL="285750" indent="-285750">
              <a:buFont typeface="Arial" panose="020B0604020202020204" pitchFamily="34" charset="0"/>
              <a:buChar char="•"/>
            </a:pPr>
            <a:r>
              <a:rPr lang="en-US" sz="2000" dirty="0">
                <a:solidFill>
                  <a:srgbClr val="00567D"/>
                </a:solidFill>
              </a:rPr>
              <a:t>Exposure</a:t>
            </a:r>
          </a:p>
          <a:p>
            <a:pPr marL="285750" indent="-285750">
              <a:buFont typeface="Arial" panose="020B0604020202020204" pitchFamily="34" charset="0"/>
              <a:buChar char="•"/>
            </a:pPr>
            <a:r>
              <a:rPr lang="en-US" sz="2000" dirty="0">
                <a:solidFill>
                  <a:srgbClr val="00567D"/>
                </a:solidFill>
              </a:rPr>
              <a:t>AQI</a:t>
            </a:r>
          </a:p>
          <a:p>
            <a:pPr marL="285750" indent="-285750">
              <a:buFont typeface="Arial" panose="020B0604020202020204" pitchFamily="34" charset="0"/>
              <a:buChar char="•"/>
            </a:pPr>
            <a:r>
              <a:rPr lang="en-US" sz="2000" dirty="0">
                <a:solidFill>
                  <a:srgbClr val="00567D"/>
                </a:solidFill>
              </a:rPr>
              <a:t>Respirators</a:t>
            </a:r>
          </a:p>
          <a:p>
            <a:pPr marL="285750" indent="-285750">
              <a:buFont typeface="Arial" panose="020B0604020202020204" pitchFamily="34" charset="0"/>
              <a:buChar char="•"/>
            </a:pPr>
            <a:r>
              <a:rPr lang="en-US" sz="2000" dirty="0">
                <a:solidFill>
                  <a:srgbClr val="00567D"/>
                </a:solidFill>
              </a:rPr>
              <a:t>Exposure monitoring and training</a:t>
            </a:r>
          </a:p>
          <a:p>
            <a:pPr marL="285750" indent="-285750">
              <a:buFont typeface="Arial" panose="020B0604020202020204" pitchFamily="34" charset="0"/>
              <a:buChar char="•"/>
            </a:pPr>
            <a:r>
              <a:rPr lang="en-US" sz="2000" dirty="0">
                <a:solidFill>
                  <a:srgbClr val="00567D"/>
                </a:solidFill>
              </a:rPr>
              <a:t>Communication</a:t>
            </a:r>
          </a:p>
          <a:p>
            <a:pPr marL="285750" indent="-285750">
              <a:buFont typeface="Arial" panose="020B0604020202020204" pitchFamily="34" charset="0"/>
              <a:buChar char="•"/>
            </a:pPr>
            <a:r>
              <a:rPr lang="en-US" sz="2000" dirty="0">
                <a:solidFill>
                  <a:srgbClr val="00567D"/>
                </a:solidFill>
              </a:rPr>
              <a:t>Engineering and administrative controls</a:t>
            </a:r>
          </a:p>
          <a:p>
            <a:endParaRPr lang="en-US" dirty="0">
              <a:solidFill>
                <a:srgbClr val="00567D"/>
              </a:solidFill>
            </a:endParaRPr>
          </a:p>
        </p:txBody>
      </p:sp>
      <p:pic>
        <p:nvPicPr>
          <p:cNvPr id="12" name="Picture 11" descr="Worker working during hot temperatures.">
            <a:extLst>
              <a:ext uri="{FF2B5EF4-FFF2-40B4-BE49-F238E27FC236}">
                <a16:creationId xmlns:a16="http://schemas.microsoft.com/office/drawing/2014/main" id="{4E088DF8-7EBE-9845-F65F-43771BD5CE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8560" y="1576217"/>
            <a:ext cx="6386692" cy="4411744"/>
          </a:xfrm>
          <a:prstGeom prst="rect">
            <a:avLst/>
          </a:prstGeom>
        </p:spPr>
      </p:pic>
    </p:spTree>
    <p:extLst>
      <p:ext uri="{BB962C8B-B14F-4D97-AF65-F5344CB8AC3E}">
        <p14:creationId xmlns:p14="http://schemas.microsoft.com/office/powerpoint/2010/main" val="601383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3A47B-1A46-87DD-45BA-744FFE4A90F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1BDF6FE-9E93-EF2A-4E9C-EB5F5CAC6092}"/>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017B897C-9E6E-E08C-E9D6-4EA1003198E8}"/>
              </a:ext>
            </a:extLst>
          </p:cNvPr>
          <p:cNvSpPr>
            <a:spLocks noGrp="1"/>
          </p:cNvSpPr>
          <p:nvPr>
            <p:ph type="sldNum" sz="quarter" idx="12"/>
          </p:nvPr>
        </p:nvSpPr>
        <p:spPr/>
        <p:txBody>
          <a:bodyPr/>
          <a:lstStyle/>
          <a:p>
            <a:fld id="{99562CDD-8BC9-4CF6-AA03-D93997F55C9A}" type="slidenum">
              <a:rPr lang="en-US" smtClean="0"/>
              <a:pPr/>
              <a:t>7</a:t>
            </a:fld>
            <a:endParaRPr lang="en-US" dirty="0"/>
          </a:p>
        </p:txBody>
      </p:sp>
      <p:sp>
        <p:nvSpPr>
          <p:cNvPr id="2" name="Footer Placeholder 1" descr="workbook page number">
            <a:extLst>
              <a:ext uri="{FF2B5EF4-FFF2-40B4-BE49-F238E27FC236}">
                <a16:creationId xmlns:a16="http://schemas.microsoft.com/office/drawing/2014/main" id="{EA6DDF97-21E8-398A-87C9-93E5C062FF2C}"/>
              </a:ext>
            </a:extLst>
          </p:cNvPr>
          <p:cNvSpPr>
            <a:spLocks noGrp="1"/>
          </p:cNvSpPr>
          <p:nvPr>
            <p:ph type="ftr" sz="quarter" idx="11"/>
          </p:nvPr>
        </p:nvSpPr>
        <p:spPr/>
        <p:txBody>
          <a:bodyPr/>
          <a:lstStyle/>
          <a:p>
            <a:pPr algn="l"/>
            <a:r>
              <a:rPr lang="en-US" dirty="0"/>
              <a:t>Workbook Page #10</a:t>
            </a:r>
          </a:p>
        </p:txBody>
      </p:sp>
      <p:sp>
        <p:nvSpPr>
          <p:cNvPr id="9" name="Title 8">
            <a:extLst>
              <a:ext uri="{FF2B5EF4-FFF2-40B4-BE49-F238E27FC236}">
                <a16:creationId xmlns:a16="http://schemas.microsoft.com/office/drawing/2014/main" id="{7F6DC974-CEEA-049A-AF12-E0D628DCFB2C}"/>
              </a:ext>
            </a:extLst>
          </p:cNvPr>
          <p:cNvSpPr txBox="1">
            <a:spLocks noGrp="1"/>
          </p:cNvSpPr>
          <p:nvPr>
            <p:ph type="title" idx="4294967295"/>
          </p:nvPr>
        </p:nvSpPr>
        <p:spPr>
          <a:xfrm>
            <a:off x="1513323" y="491405"/>
            <a:ext cx="1048273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When Worker Protection applies to you</a:t>
            </a:r>
          </a:p>
        </p:txBody>
      </p:sp>
      <p:sp>
        <p:nvSpPr>
          <p:cNvPr id="12" name="TextBox 11">
            <a:extLst>
              <a:ext uri="{FF2B5EF4-FFF2-40B4-BE49-F238E27FC236}">
                <a16:creationId xmlns:a16="http://schemas.microsoft.com/office/drawing/2014/main" id="{0980FCA6-566F-0452-5F67-79D9F723F0AE}"/>
              </a:ext>
            </a:extLst>
          </p:cNvPr>
          <p:cNvSpPr txBox="1"/>
          <p:nvPr/>
        </p:nvSpPr>
        <p:spPr>
          <a:xfrm>
            <a:off x="1214504" y="1880963"/>
            <a:ext cx="2914439" cy="3801041"/>
          </a:xfrm>
          <a:prstGeom prst="rect">
            <a:avLst/>
          </a:prstGeom>
          <a:noFill/>
        </p:spPr>
        <p:txBody>
          <a:bodyPr wrap="square" rtlCol="0">
            <a:spAutoFit/>
          </a:bodyPr>
          <a:lstStyle/>
          <a:p>
            <a:r>
              <a:rPr lang="en-US" sz="2700" dirty="0">
                <a:solidFill>
                  <a:srgbClr val="00567D"/>
                </a:solidFill>
              </a:rPr>
              <a:t>Pesticides have been applied or a restricted entry interval (REI) has been in effect within the last 30 days at your establishment.</a:t>
            </a:r>
          </a:p>
          <a:p>
            <a:endParaRPr lang="en-US" sz="2500" dirty="0">
              <a:solidFill>
                <a:srgbClr val="00567D"/>
              </a:solidFill>
            </a:endParaRPr>
          </a:p>
        </p:txBody>
      </p:sp>
      <p:pic>
        <p:nvPicPr>
          <p:cNvPr id="4" name="Picture 3">
            <a:extLst>
              <a:ext uri="{FF2B5EF4-FFF2-40B4-BE49-F238E27FC236}">
                <a16:creationId xmlns:a16="http://schemas.microsoft.com/office/drawing/2014/main" id="{B68F4744-27D0-4B22-D91F-1B9D231E6BB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323" y="218087"/>
            <a:ext cx="986814" cy="546635"/>
          </a:xfrm>
          <a:prstGeom prst="rect">
            <a:avLst/>
          </a:prstGeom>
        </p:spPr>
      </p:pic>
      <p:sp>
        <p:nvSpPr>
          <p:cNvPr id="8" name="TextBox 7">
            <a:extLst>
              <a:ext uri="{FF2B5EF4-FFF2-40B4-BE49-F238E27FC236}">
                <a16:creationId xmlns:a16="http://schemas.microsoft.com/office/drawing/2014/main" id="{6B0FD96A-D55A-62BD-653A-BD1172866C50}"/>
              </a:ext>
            </a:extLst>
          </p:cNvPr>
          <p:cNvSpPr txBox="1"/>
          <p:nvPr/>
        </p:nvSpPr>
        <p:spPr>
          <a:xfrm>
            <a:off x="4534941" y="1946951"/>
            <a:ext cx="2914439" cy="2554545"/>
          </a:xfrm>
          <a:prstGeom prst="rect">
            <a:avLst/>
          </a:prstGeom>
          <a:noFill/>
        </p:spPr>
        <p:txBody>
          <a:bodyPr wrap="square" rtlCol="0">
            <a:spAutoFit/>
          </a:bodyPr>
          <a:lstStyle/>
          <a:p>
            <a:r>
              <a:rPr lang="en-US" sz="2700" dirty="0">
                <a:solidFill>
                  <a:srgbClr val="00567D"/>
                </a:solidFill>
              </a:rPr>
              <a:t>The pesticide applied has an “Agriculture Use Requirements” Box on the label.</a:t>
            </a:r>
          </a:p>
          <a:p>
            <a:endParaRPr lang="en-US" sz="2500" dirty="0">
              <a:solidFill>
                <a:srgbClr val="00567D"/>
              </a:solidFill>
            </a:endParaRPr>
          </a:p>
        </p:txBody>
      </p:sp>
      <p:sp>
        <p:nvSpPr>
          <p:cNvPr id="7" name="TextBox 6">
            <a:extLst>
              <a:ext uri="{FF2B5EF4-FFF2-40B4-BE49-F238E27FC236}">
                <a16:creationId xmlns:a16="http://schemas.microsoft.com/office/drawing/2014/main" id="{2DC94748-75F6-9ECC-E807-8ACFC435D2EF}"/>
              </a:ext>
            </a:extLst>
          </p:cNvPr>
          <p:cNvSpPr txBox="1"/>
          <p:nvPr/>
        </p:nvSpPr>
        <p:spPr>
          <a:xfrm>
            <a:off x="7940220" y="1880964"/>
            <a:ext cx="3720737" cy="3385542"/>
          </a:xfrm>
          <a:prstGeom prst="rect">
            <a:avLst/>
          </a:prstGeom>
          <a:noFill/>
        </p:spPr>
        <p:txBody>
          <a:bodyPr wrap="square" rtlCol="0">
            <a:spAutoFit/>
          </a:bodyPr>
          <a:lstStyle/>
          <a:p>
            <a:r>
              <a:rPr lang="en-US" sz="2700" dirty="0">
                <a:solidFill>
                  <a:srgbClr val="00567D"/>
                </a:solidFill>
              </a:rPr>
              <a:t>You employ pesticide handlers, and/or hand-labor workers on an agricultural, forest, or nursery operation. This includes outdoor and indoor spaces.</a:t>
            </a:r>
          </a:p>
          <a:p>
            <a:endParaRPr lang="en-US" sz="2500" dirty="0">
              <a:solidFill>
                <a:srgbClr val="00567D"/>
              </a:solidFill>
            </a:endParaRPr>
          </a:p>
        </p:txBody>
      </p:sp>
      <p:cxnSp>
        <p:nvCxnSpPr>
          <p:cNvPr id="10" name="Straight Connector 9">
            <a:extLst>
              <a:ext uri="{FF2B5EF4-FFF2-40B4-BE49-F238E27FC236}">
                <a16:creationId xmlns:a16="http://schemas.microsoft.com/office/drawing/2014/main" id="{114AE02D-E287-1F89-0811-D4EBFA5516B9}"/>
              </a:ext>
              <a:ext uri="{C183D7F6-B498-43B3-948B-1728B52AA6E4}">
                <adec:decorative xmlns:adec="http://schemas.microsoft.com/office/drawing/2017/decorative" val="1"/>
              </a:ext>
            </a:extLst>
          </p:cNvPr>
          <p:cNvCxnSpPr>
            <a:cxnSpLocks/>
          </p:cNvCxnSpPr>
          <p:nvPr/>
        </p:nvCxnSpPr>
        <p:spPr>
          <a:xfrm flipV="1">
            <a:off x="4382534" y="1640264"/>
            <a:ext cx="0" cy="3738793"/>
          </a:xfrm>
          <a:prstGeom prst="line">
            <a:avLst/>
          </a:prstGeom>
          <a:ln>
            <a:solidFill>
              <a:srgbClr val="00567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63F0C1-4B76-A98E-A20C-A5A1B30583BE}"/>
              </a:ext>
              <a:ext uri="{C183D7F6-B498-43B3-948B-1728B52AA6E4}">
                <adec:decorative xmlns:adec="http://schemas.microsoft.com/office/drawing/2017/decorative" val="1"/>
              </a:ext>
            </a:extLst>
          </p:cNvPr>
          <p:cNvCxnSpPr>
            <a:cxnSpLocks/>
          </p:cNvCxnSpPr>
          <p:nvPr/>
        </p:nvCxnSpPr>
        <p:spPr>
          <a:xfrm flipV="1">
            <a:off x="7634782" y="1640264"/>
            <a:ext cx="0" cy="3738793"/>
          </a:xfrm>
          <a:prstGeom prst="line">
            <a:avLst/>
          </a:prstGeom>
          <a:ln>
            <a:solidFill>
              <a:srgbClr val="0056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15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C2C47-B726-3749-F19A-512E17CEB2F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4C523E3-F524-2A73-A3AF-2AA6EB10206C}"/>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EA29EB4A-4356-A184-C8F4-FA793E283D4E}"/>
              </a:ext>
            </a:extLst>
          </p:cNvPr>
          <p:cNvSpPr>
            <a:spLocks noGrp="1"/>
          </p:cNvSpPr>
          <p:nvPr>
            <p:ph type="sldNum" sz="quarter" idx="12"/>
          </p:nvPr>
        </p:nvSpPr>
        <p:spPr/>
        <p:txBody>
          <a:bodyPr/>
          <a:lstStyle/>
          <a:p>
            <a:fld id="{99562CDD-8BC9-4CF6-AA03-D93997F55C9A}" type="slidenum">
              <a:rPr lang="en-US" smtClean="0"/>
              <a:pPr/>
              <a:t>8</a:t>
            </a:fld>
            <a:endParaRPr lang="en-US" dirty="0"/>
          </a:p>
        </p:txBody>
      </p:sp>
      <p:sp>
        <p:nvSpPr>
          <p:cNvPr id="2" name="Footer Placeholder 1" descr="workbook page number">
            <a:extLst>
              <a:ext uri="{FF2B5EF4-FFF2-40B4-BE49-F238E27FC236}">
                <a16:creationId xmlns:a16="http://schemas.microsoft.com/office/drawing/2014/main" id="{E1E76287-8C8E-61CF-F150-26D80CA7A792}"/>
              </a:ext>
            </a:extLst>
          </p:cNvPr>
          <p:cNvSpPr>
            <a:spLocks noGrp="1"/>
          </p:cNvSpPr>
          <p:nvPr>
            <p:ph type="ftr" sz="quarter" idx="11"/>
          </p:nvPr>
        </p:nvSpPr>
        <p:spPr/>
        <p:txBody>
          <a:bodyPr/>
          <a:lstStyle/>
          <a:p>
            <a:pPr algn="l"/>
            <a:r>
              <a:rPr lang="en-US" dirty="0"/>
              <a:t>Workbook Page #10</a:t>
            </a:r>
          </a:p>
        </p:txBody>
      </p:sp>
      <p:sp>
        <p:nvSpPr>
          <p:cNvPr id="9" name="Title 8">
            <a:extLst>
              <a:ext uri="{FF2B5EF4-FFF2-40B4-BE49-F238E27FC236}">
                <a16:creationId xmlns:a16="http://schemas.microsoft.com/office/drawing/2014/main" id="{6DBF7AA3-C9DF-C022-3B68-A4EF73EE333F}"/>
              </a:ext>
            </a:extLst>
          </p:cNvPr>
          <p:cNvSpPr txBox="1">
            <a:spLocks noGrp="1"/>
          </p:cNvSpPr>
          <p:nvPr>
            <p:ph type="title" idx="4294967295"/>
          </p:nvPr>
        </p:nvSpPr>
        <p:spPr>
          <a:xfrm>
            <a:off x="1513323" y="350003"/>
            <a:ext cx="4123906"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When Worker Protection does </a:t>
            </a:r>
            <a:r>
              <a:rPr kumimoji="0" lang="en-US" sz="4000" b="1" i="0" u="sng" strike="noStrike" kern="1200" cap="none" spc="0" normalizeH="0" baseline="0" noProof="0" dirty="0">
                <a:ln>
                  <a:noFill/>
                </a:ln>
                <a:solidFill>
                  <a:srgbClr val="00567D"/>
                </a:solidFill>
                <a:effectLst/>
                <a:uLnTx/>
                <a:uFillTx/>
                <a:latin typeface="+mn-lt"/>
                <a:ea typeface="+mn-ea"/>
                <a:cs typeface="+mn-cs"/>
              </a:rPr>
              <a:t>NOT</a:t>
            </a:r>
            <a:r>
              <a:rPr kumimoji="0" lang="en-US" sz="4000" b="1" i="0" u="none" strike="noStrike" kern="1200" cap="none" spc="0" normalizeH="0" baseline="0" noProof="0" dirty="0">
                <a:ln>
                  <a:noFill/>
                </a:ln>
                <a:solidFill>
                  <a:srgbClr val="00567D"/>
                </a:solidFill>
                <a:effectLst/>
                <a:uLnTx/>
                <a:uFillTx/>
                <a:latin typeface="+mn-lt"/>
                <a:ea typeface="+mn-ea"/>
                <a:cs typeface="+mn-cs"/>
              </a:rPr>
              <a:t> apply to you</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C31513D6-34FF-3371-9A3B-70A1FA235379}"/>
              </a:ext>
            </a:extLst>
          </p:cNvPr>
          <p:cNvSpPr txBox="1"/>
          <p:nvPr/>
        </p:nvSpPr>
        <p:spPr>
          <a:xfrm>
            <a:off x="1175111" y="2466097"/>
            <a:ext cx="4396129" cy="4324261"/>
          </a:xfrm>
          <a:prstGeom prst="rect">
            <a:avLst/>
          </a:prstGeom>
          <a:noFill/>
        </p:spPr>
        <p:txBody>
          <a:bodyPr wrap="square" rtlCol="0">
            <a:spAutoFit/>
          </a:bodyPr>
          <a:lstStyle/>
          <a:p>
            <a:pPr marL="457200" indent="-457200">
              <a:buFont typeface="Arial" panose="020B0604020202020204" pitchFamily="34" charset="0"/>
              <a:buChar char="•"/>
            </a:pPr>
            <a:r>
              <a:rPr lang="en-US" sz="2700" dirty="0">
                <a:solidFill>
                  <a:srgbClr val="00567D"/>
                </a:solidFill>
              </a:rPr>
              <a:t>Pest control</a:t>
            </a:r>
          </a:p>
          <a:p>
            <a:pPr marL="457200" indent="-457200">
              <a:buFont typeface="Arial" panose="020B0604020202020204" pitchFamily="34" charset="0"/>
              <a:buChar char="•"/>
            </a:pPr>
            <a:r>
              <a:rPr lang="en-US" sz="2700" dirty="0">
                <a:solidFill>
                  <a:srgbClr val="00567D"/>
                </a:solidFill>
              </a:rPr>
              <a:t>Livestock</a:t>
            </a:r>
          </a:p>
          <a:p>
            <a:pPr marL="457200" indent="-457200">
              <a:buFont typeface="Arial" panose="020B0604020202020204" pitchFamily="34" charset="0"/>
              <a:buChar char="•"/>
            </a:pPr>
            <a:r>
              <a:rPr lang="en-US" sz="2700" dirty="0">
                <a:solidFill>
                  <a:srgbClr val="00567D"/>
                </a:solidFill>
              </a:rPr>
              <a:t>Non-commercial/Research</a:t>
            </a:r>
          </a:p>
          <a:p>
            <a:pPr marL="457200" indent="-457200">
              <a:buFont typeface="Arial" panose="020B0604020202020204" pitchFamily="34" charset="0"/>
              <a:buChar char="•"/>
            </a:pPr>
            <a:r>
              <a:rPr lang="en-US" sz="2700" dirty="0">
                <a:solidFill>
                  <a:srgbClr val="00567D"/>
                </a:solidFill>
              </a:rPr>
              <a:t>Gardens, parks, golf courses</a:t>
            </a:r>
          </a:p>
          <a:p>
            <a:pPr marL="457200" indent="-457200">
              <a:buFont typeface="Arial" panose="020B0604020202020204" pitchFamily="34" charset="0"/>
              <a:buChar char="•"/>
            </a:pPr>
            <a:r>
              <a:rPr lang="en-US" sz="2700" dirty="0">
                <a:solidFill>
                  <a:srgbClr val="00567D"/>
                </a:solidFill>
              </a:rPr>
              <a:t>Direct injection</a:t>
            </a:r>
          </a:p>
          <a:p>
            <a:pPr marL="457200" indent="-457200">
              <a:buFont typeface="Arial" panose="020B0604020202020204" pitchFamily="34" charset="0"/>
              <a:buChar char="•"/>
            </a:pPr>
            <a:r>
              <a:rPr lang="en-US" sz="2700" dirty="0">
                <a:solidFill>
                  <a:srgbClr val="00567D"/>
                </a:solidFill>
              </a:rPr>
              <a:t>Non-crop areas</a:t>
            </a:r>
          </a:p>
          <a:p>
            <a:pPr marL="457200" indent="-457200">
              <a:buFont typeface="Arial" panose="020B0604020202020204" pitchFamily="34" charset="0"/>
              <a:buChar char="•"/>
            </a:pPr>
            <a:r>
              <a:rPr lang="en-US" sz="2700" dirty="0">
                <a:solidFill>
                  <a:srgbClr val="00567D"/>
                </a:solidFill>
              </a:rPr>
              <a:t>Attractants/Repellents</a:t>
            </a:r>
          </a:p>
          <a:p>
            <a:pPr marL="457200" indent="-457200">
              <a:buFont typeface="Arial" panose="020B0604020202020204" pitchFamily="34" charset="0"/>
              <a:buChar char="•"/>
            </a:pPr>
            <a:r>
              <a:rPr lang="en-US" sz="2700" dirty="0">
                <a:solidFill>
                  <a:srgbClr val="00567D"/>
                </a:solidFill>
              </a:rPr>
              <a:t>Harvested portions </a:t>
            </a:r>
          </a:p>
          <a:p>
            <a:endParaRPr lang="en-US" sz="3200" dirty="0">
              <a:solidFill>
                <a:srgbClr val="00567D"/>
              </a:solidFill>
            </a:endParaRPr>
          </a:p>
        </p:txBody>
      </p:sp>
      <p:pic>
        <p:nvPicPr>
          <p:cNvPr id="4" name="Picture 3">
            <a:extLst>
              <a:ext uri="{FF2B5EF4-FFF2-40B4-BE49-F238E27FC236}">
                <a16:creationId xmlns:a16="http://schemas.microsoft.com/office/drawing/2014/main" id="{504045FC-D0DA-AD2E-5A72-C53D6346D0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pic>
        <p:nvPicPr>
          <p:cNvPr id="7" name="Picture Placeholder 5" descr="Image of park with grass and trees">
            <a:extLst>
              <a:ext uri="{FF2B5EF4-FFF2-40B4-BE49-F238E27FC236}">
                <a16:creationId xmlns:a16="http://schemas.microsoft.com/office/drawing/2014/main" id="{71048691-A8BE-BB69-6F19-816ACCE258E5}"/>
              </a:ext>
            </a:extLst>
          </p:cNvPr>
          <p:cNvPicPr>
            <a:picLocks noChangeAspect="1"/>
          </p:cNvPicPr>
          <p:nvPr/>
        </p:nvPicPr>
        <p:blipFill>
          <a:blip r:embed="rId4" cstate="print">
            <a:extLst>
              <a:ext uri="{28A0092B-C50C-407E-A947-70E740481C1C}">
                <a14:useLocalDpi xmlns:a14="http://schemas.microsoft.com/office/drawing/2010/main" val="0"/>
              </a:ext>
            </a:extLst>
          </a:blip>
          <a:srcRect l="23199" r="23199"/>
          <a:stretch>
            <a:fillRect/>
          </a:stretch>
        </p:blipFill>
        <p:spPr>
          <a:xfrm>
            <a:off x="5720388" y="979092"/>
            <a:ext cx="6172200" cy="4873625"/>
          </a:xfrm>
          <a:prstGeom prst="rect">
            <a:avLst/>
          </a:prstGeom>
        </p:spPr>
      </p:pic>
    </p:spTree>
    <p:extLst>
      <p:ext uri="{BB962C8B-B14F-4D97-AF65-F5344CB8AC3E}">
        <p14:creationId xmlns:p14="http://schemas.microsoft.com/office/powerpoint/2010/main" val="2732455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7E081-A73B-670D-8BD8-5433A3C237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7A2E2DD-39B3-0C7B-12A8-7FCD1296E83C}"/>
              </a:ext>
              <a:ext uri="{C183D7F6-B498-43B3-948B-1728B52AA6E4}">
                <adec:decorative xmlns:adec="http://schemas.microsoft.com/office/drawing/2017/decorative" val="1"/>
              </a:ext>
            </a:extLst>
          </p:cNvPr>
          <p:cNvSpPr/>
          <p:nvPr/>
        </p:nvSpPr>
        <p:spPr>
          <a:xfrm>
            <a:off x="1" y="-26190"/>
            <a:ext cx="1091952" cy="6884190"/>
          </a:xfrm>
          <a:prstGeom prst="rect">
            <a:avLst/>
          </a:prstGeom>
          <a:solidFill>
            <a:srgbClr val="00567D">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8A6"/>
              </a:solidFill>
            </a:endParaRPr>
          </a:p>
        </p:txBody>
      </p:sp>
      <p:sp>
        <p:nvSpPr>
          <p:cNvPr id="3" name="Slide Number Placeholder 2" descr="Slide number">
            <a:extLst>
              <a:ext uri="{FF2B5EF4-FFF2-40B4-BE49-F238E27FC236}">
                <a16:creationId xmlns:a16="http://schemas.microsoft.com/office/drawing/2014/main" id="{C20EC783-D1A1-4C23-E6C4-45DF2C591EFD}"/>
              </a:ext>
            </a:extLst>
          </p:cNvPr>
          <p:cNvSpPr>
            <a:spLocks noGrp="1"/>
          </p:cNvSpPr>
          <p:nvPr>
            <p:ph type="sldNum" sz="quarter" idx="12"/>
          </p:nvPr>
        </p:nvSpPr>
        <p:spPr/>
        <p:txBody>
          <a:bodyPr/>
          <a:lstStyle/>
          <a:p>
            <a:fld id="{99562CDD-8BC9-4CF6-AA03-D93997F55C9A}" type="slidenum">
              <a:rPr lang="en-US" smtClean="0"/>
              <a:pPr/>
              <a:t>9</a:t>
            </a:fld>
            <a:endParaRPr lang="en-US" dirty="0"/>
          </a:p>
        </p:txBody>
      </p:sp>
      <p:sp>
        <p:nvSpPr>
          <p:cNvPr id="2" name="Footer Placeholder 1" descr="workbook page number">
            <a:extLst>
              <a:ext uri="{FF2B5EF4-FFF2-40B4-BE49-F238E27FC236}">
                <a16:creationId xmlns:a16="http://schemas.microsoft.com/office/drawing/2014/main" id="{3CE4A989-7B38-D2FE-EF96-046F38876DC9}"/>
              </a:ext>
            </a:extLst>
          </p:cNvPr>
          <p:cNvSpPr>
            <a:spLocks noGrp="1"/>
          </p:cNvSpPr>
          <p:nvPr>
            <p:ph type="ftr" sz="quarter" idx="11"/>
          </p:nvPr>
        </p:nvSpPr>
        <p:spPr/>
        <p:txBody>
          <a:bodyPr/>
          <a:lstStyle/>
          <a:p>
            <a:pPr algn="l"/>
            <a:r>
              <a:rPr lang="en-US" dirty="0"/>
              <a:t>Workbook Page #12</a:t>
            </a:r>
          </a:p>
        </p:txBody>
      </p:sp>
      <p:sp>
        <p:nvSpPr>
          <p:cNvPr id="9" name="Title 8">
            <a:extLst>
              <a:ext uri="{FF2B5EF4-FFF2-40B4-BE49-F238E27FC236}">
                <a16:creationId xmlns:a16="http://schemas.microsoft.com/office/drawing/2014/main" id="{206557A1-C0D2-F78A-D213-56B70A585ADA}"/>
              </a:ext>
            </a:extLst>
          </p:cNvPr>
          <p:cNvSpPr txBox="1">
            <a:spLocks noGrp="1"/>
          </p:cNvSpPr>
          <p:nvPr>
            <p:ph type="title" idx="4294967295"/>
          </p:nvPr>
        </p:nvSpPr>
        <p:spPr>
          <a:xfrm>
            <a:off x="1513323" y="491405"/>
            <a:ext cx="1048273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567D"/>
                </a:solidFill>
                <a:effectLst/>
                <a:uLnTx/>
                <a:uFillTx/>
                <a:latin typeface="+mn-lt"/>
                <a:ea typeface="+mn-ea"/>
                <a:cs typeface="+mn-cs"/>
              </a:rPr>
              <a:t>Definitions</a:t>
            </a:r>
            <a:endParaRPr kumimoji="0" lang="en-US" sz="4000" b="0" i="0" u="none" strike="noStrike" kern="1200" cap="none" spc="0" normalizeH="0" baseline="0" noProof="0" dirty="0">
              <a:ln>
                <a:noFill/>
              </a:ln>
              <a:solidFill>
                <a:schemeClr val="tx1"/>
              </a:solidFill>
              <a:effectLst/>
              <a:uLnTx/>
              <a:uFillTx/>
              <a:latin typeface="+mn-lt"/>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567D"/>
              </a:solidFill>
              <a:effectLst/>
              <a:uLnTx/>
              <a:uFillTx/>
              <a:latin typeface="+mn-lt"/>
              <a:ea typeface="+mn-ea"/>
              <a:cs typeface="+mn-cs"/>
            </a:endParaRPr>
          </a:p>
        </p:txBody>
      </p:sp>
      <p:sp>
        <p:nvSpPr>
          <p:cNvPr id="12" name="TextBox 11">
            <a:extLst>
              <a:ext uri="{FF2B5EF4-FFF2-40B4-BE49-F238E27FC236}">
                <a16:creationId xmlns:a16="http://schemas.microsoft.com/office/drawing/2014/main" id="{982EA131-1978-A2B6-4D03-2A376719C0B2}"/>
              </a:ext>
            </a:extLst>
          </p:cNvPr>
          <p:cNvSpPr txBox="1"/>
          <p:nvPr/>
        </p:nvSpPr>
        <p:spPr>
          <a:xfrm>
            <a:off x="1513323" y="1814844"/>
            <a:ext cx="3861110" cy="1969770"/>
          </a:xfrm>
          <a:prstGeom prst="rect">
            <a:avLst/>
          </a:prstGeom>
          <a:noFill/>
        </p:spPr>
        <p:txBody>
          <a:bodyPr wrap="square" rtlCol="0">
            <a:spAutoFit/>
          </a:bodyPr>
          <a:lstStyle/>
          <a:p>
            <a:pPr marL="457200" indent="-457200">
              <a:buFont typeface="Arial" panose="020B0604020202020204" pitchFamily="34" charset="0"/>
              <a:buChar char="•"/>
            </a:pPr>
            <a:r>
              <a:rPr lang="en-US" sz="3000" dirty="0">
                <a:solidFill>
                  <a:srgbClr val="00567D"/>
                </a:solidFill>
              </a:rPr>
              <a:t>Workers</a:t>
            </a:r>
          </a:p>
          <a:p>
            <a:pPr marL="457200" indent="-457200">
              <a:buFont typeface="Arial" panose="020B0604020202020204" pitchFamily="34" charset="0"/>
              <a:buChar char="•"/>
            </a:pPr>
            <a:r>
              <a:rPr lang="en-US" sz="3000" dirty="0">
                <a:solidFill>
                  <a:srgbClr val="00567D"/>
                </a:solidFill>
              </a:rPr>
              <a:t>Handlers</a:t>
            </a:r>
          </a:p>
          <a:p>
            <a:r>
              <a:rPr lang="en-US" sz="3000" dirty="0">
                <a:solidFill>
                  <a:srgbClr val="00567D"/>
                </a:solidFill>
              </a:rPr>
              <a:t> </a:t>
            </a:r>
          </a:p>
          <a:p>
            <a:endParaRPr lang="en-US" sz="3200" dirty="0">
              <a:solidFill>
                <a:srgbClr val="00567D"/>
              </a:solidFill>
            </a:endParaRPr>
          </a:p>
        </p:txBody>
      </p:sp>
      <p:pic>
        <p:nvPicPr>
          <p:cNvPr id="4" name="Picture 3">
            <a:extLst>
              <a:ext uri="{FF2B5EF4-FFF2-40B4-BE49-F238E27FC236}">
                <a16:creationId xmlns:a16="http://schemas.microsoft.com/office/drawing/2014/main" id="{8458451B-612E-D500-DFFF-50DA63AC06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23" y="218087"/>
            <a:ext cx="986814" cy="546635"/>
          </a:xfrm>
          <a:prstGeom prst="rect">
            <a:avLst/>
          </a:prstGeom>
        </p:spPr>
      </p:pic>
      <p:pic>
        <p:nvPicPr>
          <p:cNvPr id="7" name="Picture Placeholder 5" descr="An individual wearing boots and gloves and using a spray hose.">
            <a:extLst>
              <a:ext uri="{FF2B5EF4-FFF2-40B4-BE49-F238E27FC236}">
                <a16:creationId xmlns:a16="http://schemas.microsoft.com/office/drawing/2014/main" id="{B5E23E42-8933-F7C3-3008-12A6CAC8D7C3}"/>
              </a:ext>
            </a:extLst>
          </p:cNvPr>
          <p:cNvPicPr>
            <a:picLocks noChangeAspect="1"/>
          </p:cNvPicPr>
          <p:nvPr/>
        </p:nvPicPr>
        <p:blipFill>
          <a:blip r:embed="rId4" cstate="print">
            <a:extLst>
              <a:ext uri="{28A0092B-C50C-407E-A947-70E740481C1C}">
                <a14:useLocalDpi xmlns:a14="http://schemas.microsoft.com/office/drawing/2010/main" val="0"/>
              </a:ext>
            </a:extLst>
          </a:blip>
          <a:srcRect l="7785" r="7785"/>
          <a:stretch>
            <a:fillRect/>
          </a:stretch>
        </p:blipFill>
        <p:spPr>
          <a:xfrm>
            <a:off x="5599143" y="1153124"/>
            <a:ext cx="6172200" cy="4873625"/>
          </a:xfrm>
          <a:prstGeom prst="rect">
            <a:avLst/>
          </a:prstGeom>
        </p:spPr>
      </p:pic>
    </p:spTree>
    <p:extLst>
      <p:ext uri="{BB962C8B-B14F-4D97-AF65-F5344CB8AC3E}">
        <p14:creationId xmlns:p14="http://schemas.microsoft.com/office/powerpoint/2010/main" val="3221709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raining" ma:contentTypeID="0x010100854524CC3423A244BB56938E3F8ABE270067817B4706841944893504266FF3AFD0" ma:contentTypeVersion="25" ma:contentTypeDescription="Training and education materials" ma:contentTypeScope="" ma:versionID="34d1da808c0373fcd75ca49a86825732">
  <xsd:schema xmlns:xsd="http://www.w3.org/2001/XMLSchema" xmlns:xs="http://www.w3.org/2001/XMLSchema" xmlns:p="http://schemas.microsoft.com/office/2006/metadata/properties" xmlns:ns1="http://schemas.microsoft.com/sharepoint/v3" xmlns:ns2="4abed4e2-db5c-4e78-ae88-7ca7a6241065" xmlns:ns3="http://schemas.microsoft.com/sharepoint/v4" targetNamespace="http://schemas.microsoft.com/office/2006/metadata/properties" ma:root="true" ma:fieldsID="2d08b5255158c9f14c10f9c2e24a5b9c" ns1:_="" ns2:_="" ns3:_="">
    <xsd:import namespace="http://schemas.microsoft.com/sharepoint/v3"/>
    <xsd:import namespace="4abed4e2-db5c-4e78-ae88-7ca7a6241065"/>
    <xsd:import namespace="http://schemas.microsoft.com/sharepoint/v4"/>
    <xsd:element name="properties">
      <xsd:complexType>
        <xsd:sequence>
          <xsd:element name="documentManagement">
            <xsd:complexType>
              <xsd:all>
                <xsd:element ref="ns2:AdditionalTitle" minOccurs="0"/>
                <xsd:element ref="ns2:TrainingType" minOccurs="0"/>
                <xsd:element ref="ns2:TrainingFormat" minOccurs="0"/>
                <xsd:element ref="ns2:DateRevised" minOccurs="0"/>
                <xsd:element ref="ns1:Language" minOccurs="0"/>
                <xsd:element ref="ns2:Description1" minOccurs="0"/>
                <xsd:element ref="ns2:Topic" minOccurs="0"/>
                <xsd:element ref="ns2:SharedWithUsers"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6" nillable="true" ma:displayName="Language" ma:default="English" ma:format="Dropdown" ma:internalName="Language" ma:readOnly="false">
      <xsd:simpleType>
        <xsd:union memberTypes="dms:Text">
          <xsd:simpleType>
            <xsd:restriction base="dms:Choice">
              <xsd:enumeration value="Arabic"/>
              <xsd:enumeration value="Bulgarian"/>
              <xsd:enumeration value="Chinese"/>
              <xsd:enumeration value="Croatian"/>
              <xsd:enumeration value="Czech"/>
              <xsd:enumeration value="Danish"/>
              <xsd:enumeration value="Dutch"/>
              <xsd:enumeration value="English"/>
              <xsd:enumeration value="Estonian"/>
              <xsd:enumeration value="Finnish"/>
              <xsd:enumeration value="French"/>
              <xsd:enumeration value="German"/>
              <xsd:enumeration value="Greek"/>
              <xsd:enumeration value="Hebrew"/>
              <xsd:enumeration value="Hindi"/>
              <xsd:enumeration value="Hungarian"/>
              <xsd:enumeration value="Indonesian"/>
              <xsd:enumeration value="Italian"/>
              <xsd:enumeration value="Japanese"/>
              <xsd:enumeration value="Korean"/>
              <xsd:enumeration value="Latvian"/>
              <xsd:enumeration value="Lithuanian"/>
              <xsd:enumeration value="Malay"/>
              <xsd:enumeration value="Norwegian"/>
              <xsd:enumeration value="Polish"/>
              <xsd:enumeration value="Portuguese"/>
              <xsd:enumeration value="Romanian"/>
              <xsd:enumeration value="Russian"/>
              <xsd:enumeration value="Serbian"/>
              <xsd:enumeration value="Slovak"/>
              <xsd:enumeration value="Slovenian"/>
              <xsd:enumeration value="Spanish"/>
              <xsd:enumeration value="Swedish"/>
              <xsd:enumeration value="Thai"/>
              <xsd:enumeration value="Turkish"/>
              <xsd:enumeration value="Ukrainian"/>
              <xsd:enumeration value="Urdu"/>
              <xsd:enumeration value="Vietnamese"/>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4abed4e2-db5c-4e78-ae88-7ca7a6241065" elementFormDefault="qualified">
    <xsd:import namespace="http://schemas.microsoft.com/office/2006/documentManagement/types"/>
    <xsd:import namespace="http://schemas.microsoft.com/office/infopath/2007/PartnerControls"/>
    <xsd:element name="AdditionalTitle" ma:index="2" nillable="true" ma:displayName="Additional Title" ma:description="Secondary title - typically the English language title if the item has a title in another language" ma:internalName="AdditionalTitle" ma:readOnly="false">
      <xsd:simpleType>
        <xsd:restriction base="dms:Text">
          <xsd:maxLength value="255"/>
        </xsd:restriction>
      </xsd:simpleType>
    </xsd:element>
    <xsd:element name="TrainingType" ma:index="3" nillable="true" ma:displayName="Training Type" ma:description="Pick a type for this training material" ma:format="Dropdown" ma:internalName="TrainingType" ma:readOnly="false">
      <xsd:simpleType>
        <xsd:restriction base="dms:Choice">
          <xsd:enumeration value="Curriculum"/>
          <xsd:enumeration value="Grant program"/>
          <xsd:enumeration value="Online course"/>
          <xsd:enumeration value="PESO"/>
          <xsd:enumeration value="Presentation"/>
          <xsd:enumeration value="Resources"/>
          <xsd:enumeration value="Workshop"/>
        </xsd:restriction>
      </xsd:simpleType>
    </xsd:element>
    <xsd:element name="TrainingFormat" ma:index="4" nillable="true" ma:displayName="Training Format" ma:default="  " ma:description="Pick a format for this training" ma:format="Dropdown" ma:internalName="TrainingFormat" ma:readOnly="false">
      <xsd:simpleType>
        <xsd:restriction base="dms:Choice">
          <xsd:enumeration value=""/>
          <xsd:enumeration value="Instructor Guide"/>
          <xsd:enumeration value="Online course"/>
          <xsd:enumeration value="Overhead"/>
          <xsd:enumeration value="Tailgate"/>
          <xsd:enumeration value="Training program"/>
          <xsd:enumeration value="Video"/>
          <xsd:enumeration value="Workbook"/>
        </xsd:restriction>
      </xsd:simpleType>
    </xsd:element>
    <xsd:element name="DateRevised" ma:index="5" nillable="true" ma:displayName="New or Revised Date" ma:format="DateOnly" ma:internalName="DateRevised" ma:readOnly="false">
      <xsd:simpleType>
        <xsd:restriction base="dms:DateTime"/>
      </xsd:simpleType>
    </xsd:element>
    <xsd:element name="Description1" ma:index="7" nillable="true" ma:displayName="Description" ma:internalName="Description1" ma:readOnly="false">
      <xsd:simpleType>
        <xsd:restriction base="dms:Note"/>
      </xsd:simpleType>
    </xsd:element>
    <xsd:element name="Topic" ma:index="8" nillable="true" ma:displayName="Topic" ma:description="Pick associated topics" ma:list="{913132ca-d302-4b93-9158-b48ece0e0b4d}" ma:internalName="Topic" ma:readOnly="false" ma:showField="Title" ma:web="4abed4e2-db5c-4e78-ae88-7ca7a6241065">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6" nillable="true" ma:displayName="IconOverlay"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Topic xmlns="4abed4e2-db5c-4e78-ae88-7ca7a6241065">
      <Value>173</Value>
      <Value>294</Value>
      <Value>332</Value>
    </Topic>
    <TrainingFormat xmlns="4abed4e2-db5c-4e78-ae88-7ca7a6241065">Overhead</TrainingFormat>
    <TrainingType xmlns="4abed4e2-db5c-4e78-ae88-7ca7a6241065">Workshop</TrainingType>
    <DateRevised xmlns="4abed4e2-db5c-4e78-ae88-7ca7a6241065">2025-08-29T07:00:00+00:00</DateRevised>
    <AdditionalTitle xmlns="4abed4e2-db5c-4e78-ae88-7ca7a6241065" xsi:nil="true"/>
    <Description1 xmlns="4abed4e2-db5c-4e78-ae88-7ca7a6241065">PowerPoint slide for the Worker Protection Standard education workshop.</Description1>
    <IconOverlay xmlns="http://schemas.microsoft.com/sharepoint/v4" xsi:nil="true"/>
  </documentManagement>
</p:properties>
</file>

<file path=customXml/itemProps1.xml><?xml version="1.0" encoding="utf-8"?>
<ds:datastoreItem xmlns:ds="http://schemas.openxmlformats.org/officeDocument/2006/customXml" ds:itemID="{D79F393A-F774-4511-8963-E8DAE08A5FA5}"/>
</file>

<file path=customXml/itemProps2.xml><?xml version="1.0" encoding="utf-8"?>
<ds:datastoreItem xmlns:ds="http://schemas.openxmlformats.org/officeDocument/2006/customXml" ds:itemID="{516F92C1-836A-4418-837B-CF97BF45D8C1}"/>
</file>

<file path=customXml/itemProps3.xml><?xml version="1.0" encoding="utf-8"?>
<ds:datastoreItem xmlns:ds="http://schemas.openxmlformats.org/officeDocument/2006/customXml" ds:itemID="{E162D75F-258E-4F1D-AD87-6213B135646C}"/>
</file>

<file path=docMetadata/LabelInfo.xml><?xml version="1.0" encoding="utf-8"?>
<clbl:labelList xmlns:clbl="http://schemas.microsoft.com/office/2020/mipLabelMetadata">
  <clbl:label id="{09b73270-2993-4076-be47-9c78f42a1e84}" enabled="1" method="Privileged" siteId="{aa3f6932-fa7c-47b4-a0ce-a598cad161cf}" contentBits="0" removed="0"/>
</clbl:labelList>
</file>

<file path=docProps/app.xml><?xml version="1.0" encoding="utf-8"?>
<Properties xmlns="http://schemas.openxmlformats.org/officeDocument/2006/extended-properties" xmlns:vt="http://schemas.openxmlformats.org/officeDocument/2006/docPropsVTypes">
  <TotalTime>2177</TotalTime>
  <Words>1698</Words>
  <Application>Microsoft Office PowerPoint</Application>
  <PresentationFormat>Widescreen</PresentationFormat>
  <Paragraphs>385</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Aptos</vt:lpstr>
      <vt:lpstr>Arial</vt:lpstr>
      <vt:lpstr>Calibri</vt:lpstr>
      <vt:lpstr>Calibri Light</vt:lpstr>
      <vt:lpstr>Office Theme</vt:lpstr>
      <vt:lpstr>Worker Protection Standard Pesticide Emphasis</vt:lpstr>
      <vt:lpstr>Oregon OSHA Public Education Mission:</vt:lpstr>
      <vt:lpstr>Contact us </vt:lpstr>
      <vt:lpstr>Goals </vt:lpstr>
      <vt:lpstr>Introduction </vt:lpstr>
      <vt:lpstr>Heat and wildfire smoke Permanent rules effective in Oregon beginning in 2022</vt:lpstr>
      <vt:lpstr>When Worker Protection applies to you</vt:lpstr>
      <vt:lpstr>When Worker Protection does NOT apply to you </vt:lpstr>
      <vt:lpstr>Definitions </vt:lpstr>
      <vt:lpstr>Required postings and record retention</vt:lpstr>
      <vt:lpstr>Protection for both workers and handlers – a Q&amp;A  Pesticide Safety Training </vt:lpstr>
      <vt:lpstr>Training records </vt:lpstr>
      <vt:lpstr>Sources </vt:lpstr>
      <vt:lpstr>Training Exercise (page 16) For English language learners in the group</vt:lpstr>
      <vt:lpstr>Decontamination supplies</vt:lpstr>
      <vt:lpstr>Handler </vt:lpstr>
      <vt:lpstr>Employer </vt:lpstr>
      <vt:lpstr>Exposed to pesticides</vt:lpstr>
      <vt:lpstr>Reporting requirements for ALL employers</vt:lpstr>
      <vt:lpstr>Agricultural employers: Restrictions during application </vt:lpstr>
      <vt:lpstr>Restricted Entry Intervals (REIs) </vt:lpstr>
      <vt:lpstr>Levels of respiratory protection  </vt:lpstr>
      <vt:lpstr>What is the Application Exclusion Zone (AEZ)?  </vt:lpstr>
      <vt:lpstr>Posting information</vt:lpstr>
      <vt:lpstr>Exercise (page 28) </vt:lpstr>
      <vt:lpstr>Application notification</vt:lpstr>
      <vt:lpstr>Application notification</vt:lpstr>
      <vt:lpstr>WPS glove requirements </vt:lpstr>
      <vt:lpstr>Care of PPE </vt:lpstr>
      <vt:lpstr>Not directly employed by the establishment</vt:lpstr>
      <vt:lpstr>Eight items to notice on labels </vt:lpstr>
      <vt:lpstr>Review (page 36) </vt:lpstr>
      <vt:lpstr>Review - which rule applies Have pesticides been applied, or has a restricted-entry interval been in effect within the last 30 days?</vt:lpstr>
      <vt:lpstr>Last 30 days</vt:lpstr>
      <vt:lpstr>Example pesticide application record</vt:lpstr>
      <vt:lpstr>Additional Educational Resources </vt:lpstr>
      <vt:lpstr>Need more information? Call your nearest Oregon OSHA Office</vt:lpstr>
      <vt:lpstr>Thank you!</vt:lpstr>
    </vt:vector>
  </TitlesOfParts>
  <Company>DCBS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Worker Protection Standard</dc:title>
  <dc:creator>Knecht Jessica M</dc:creator>
  <cp:lastModifiedBy>Angelina Cox</cp:lastModifiedBy>
  <cp:revision>241</cp:revision>
  <dcterms:created xsi:type="dcterms:W3CDTF">2020-01-18T00:36:53Z</dcterms:created>
  <dcterms:modified xsi:type="dcterms:W3CDTF">2025-08-22T15:44:14Z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2024-09-25T19:38:07Z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45224d52-eb3c-44ab-bb29-c8af436510ac</vt:lpwstr>
  </property>
  <property fmtid="{D5CDD505-2E9C-101B-9397-08002B2CF9AE}" pid="8" name="MSIP_Label_09b73270-2993-4076-be47-9c78f42a1e84_ContentBits">
    <vt:lpwstr>0</vt:lpwstr>
  </property>
  <property fmtid="{D5CDD505-2E9C-101B-9397-08002B2CF9AE}" pid="9" name="ContentTypeId">
    <vt:lpwstr>0x010100854524CC3423A244BB56938E3F8ABE270067817B4706841944893504266FF3AFD0</vt:lpwstr>
  </property>
  <property fmtid="{D5CDD505-2E9C-101B-9397-08002B2CF9AE}" pid="10" name="URL">
    <vt:lpwstr/>
  </property>
  <property fmtid="{D5CDD505-2E9C-101B-9397-08002B2CF9AE}" pid="11" name="ExternalLink">
    <vt:lpwstr/>
  </property>
  <property fmtid="{D5CDD505-2E9C-101B-9397-08002B2CF9AE}" pid="12" name="Thumbnail1">
    <vt:lpwstr/>
  </property>
  <property fmtid="{D5CDD505-2E9C-101B-9397-08002B2CF9AE}" pid="13" name="_Publisher">
    <vt:lpwstr/>
  </property>
  <property fmtid="{D5CDD505-2E9C-101B-9397-08002B2CF9AE}" pid="14" name="RuleType">
    <vt:lpwstr/>
  </property>
  <property fmtid="{D5CDD505-2E9C-101B-9397-08002B2CF9AE}" pid="15" name="PublicationType">
    <vt:lpwstr/>
  </property>
</Properties>
</file>