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78" d="100"/>
          <a:sy n="78" d="100"/>
        </p:scale>
        <p:origin x="-1596" y="-7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336598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31" name="Shape 31"/>
          <p:cNvSpPr>
            <a:spLocks noGrp="1"/>
          </p:cNvSpPr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Shape 52"/>
          <p:cNvSpPr>
            <a:spLocks noGrp="1"/>
          </p:cNvSpPr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bmoreland@nietc.org" TargetMode="External"/><Relationship Id="rId2" Type="http://schemas.openxmlformats.org/officeDocument/2006/relationships/hyperlink" Target="http://www.nietc.org/online-education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nietc.org/online-education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Oregon OSHA Grant # 13-15-01-01</a:t>
            </a:r>
          </a:p>
        </p:txBody>
      </p:sp>
      <p:sp>
        <p:nvSpPr>
          <p:cNvPr id="134" name="Shape 134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r>
              <a:t>NFPA 70E - How to Comply with OSHA’s Electrical Standards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NECA-IBEW Electrical Training Center’s Free Online Course</a:t>
            </a:r>
          </a:p>
        </p:txBody>
      </p:sp>
      <p:sp>
        <p:nvSpPr>
          <p:cNvPr id="136" name="Shape 136"/>
          <p:cNvSpPr/>
          <p:nvPr/>
        </p:nvSpPr>
        <p:spPr>
          <a:xfrm>
            <a:off x="499988" y="6692899"/>
            <a:ext cx="12004824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This material has been made possible by a grant from the Oregon Occupational Safety and Health Division, Department of Consumer and Business Services.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to Access Course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audit the course without formal username and password registration (quizzes not accessible) visit </a:t>
            </a:r>
            <a:r>
              <a:rPr u="sng">
                <a:hlinkClick r:id="rId2"/>
              </a:rPr>
              <a:t>www.nietc.org/online-education</a:t>
            </a:r>
          </a:p>
          <a:p>
            <a:r>
              <a:t>To obtain full course access, or for any questions about the course, contact Barry Moreland, Safety Director at the NECA-IBEW Electrical Training Center.  </a:t>
            </a:r>
            <a:r>
              <a:rPr sz="1400"/>
              <a:t>1/1/2016</a:t>
            </a:r>
          </a:p>
          <a:p>
            <a:pPr lvl="1"/>
            <a:r>
              <a:rPr u="sng">
                <a:hlinkClick r:id="rId3"/>
              </a:rPr>
              <a:t>bmoreland@nietc.org</a:t>
            </a:r>
          </a:p>
          <a:p>
            <a:pPr lvl="1"/>
            <a:r>
              <a:t>503.501.5066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OR-OSHA Grant Provides New Online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Electrical Safety Training Course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03868" indent="-303868" defTabSz="566674">
              <a:buSzPct val="75000"/>
              <a:buChar char="•"/>
              <a:defRPr sz="2328"/>
            </a:pPr>
            <a:r>
              <a:t>Free access at:</a:t>
            </a:r>
          </a:p>
          <a:p>
            <a:pPr lvl="1" indent="221742" defTabSz="566674">
              <a:defRPr sz="2328"/>
            </a:pPr>
            <a:r>
              <a:t> </a:t>
            </a:r>
            <a:r>
              <a:rPr u="sng">
                <a:hlinkClick r:id="rId2"/>
              </a:rPr>
              <a:t>www.nietc.org/online-education</a:t>
            </a:r>
          </a:p>
          <a:p>
            <a:pPr lvl="1" indent="221742" defTabSz="566674">
              <a:defRPr sz="2328"/>
            </a:pPr>
            <a:endParaRPr u="sng">
              <a:hlinkClick r:id="rId2"/>
            </a:endParaRPr>
          </a:p>
          <a:p>
            <a:pPr marL="303868" indent="-303868" defTabSz="566674">
              <a:buSzPct val="75000"/>
              <a:buChar char="•"/>
              <a:defRPr sz="2328"/>
            </a:pPr>
            <a:r>
              <a:t>5 Lesson modules and quizzes on:</a:t>
            </a:r>
          </a:p>
          <a:p>
            <a:pPr marL="759671" lvl="1" indent="-303868" defTabSz="566674">
              <a:buSzPct val="75000"/>
              <a:buChar char="•"/>
              <a:defRPr sz="2328"/>
            </a:pPr>
            <a:r>
              <a:t>Electrical hazards and injuries</a:t>
            </a:r>
          </a:p>
          <a:p>
            <a:pPr marL="759671" lvl="1" indent="-303868" defTabSz="566674">
              <a:buSzPct val="75000"/>
              <a:buChar char="•"/>
              <a:defRPr sz="2328"/>
            </a:pPr>
            <a:r>
              <a:t>OSHA electrical regulations</a:t>
            </a:r>
          </a:p>
          <a:p>
            <a:pPr marL="759671" lvl="1" indent="-303868" defTabSz="566674">
              <a:buSzPct val="75000"/>
              <a:buChar char="•"/>
              <a:defRPr sz="2328"/>
            </a:pPr>
            <a:r>
              <a:t>Control of hazardous energy</a:t>
            </a:r>
          </a:p>
          <a:p>
            <a:pPr marL="759671" lvl="1" indent="-303868" defTabSz="566674">
              <a:buSzPct val="75000"/>
              <a:buChar char="•"/>
              <a:defRPr sz="2328"/>
            </a:pPr>
            <a:r>
              <a:t>Electrical specific PPE &amp; OPE</a:t>
            </a:r>
          </a:p>
          <a:p>
            <a:pPr marL="759671" lvl="1" indent="-303868" defTabSz="566674">
              <a:buSzPct val="75000"/>
              <a:buChar char="•"/>
              <a:defRPr sz="2328"/>
            </a:pPr>
            <a:r>
              <a:t>Introduction and application of NFPA 70E concepts</a:t>
            </a:r>
          </a:p>
        </p:txBody>
      </p:sp>
      <p:pic>
        <p:nvPicPr>
          <p:cNvPr id="141" name="NFPA-70E-20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5499" y="1370445"/>
            <a:ext cx="5936802" cy="768291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body" idx="13"/>
          </p:nvPr>
        </p:nvSpPr>
        <p:spPr>
          <a:xfrm>
            <a:off x="508000" y="2197100"/>
            <a:ext cx="5676900" cy="508000"/>
          </a:xfrm>
          <a:prstGeom prst="rect">
            <a:avLst/>
          </a:prstGeom>
        </p:spPr>
        <p:txBody>
          <a:bodyPr/>
          <a:lstStyle/>
          <a:p>
            <a:r>
              <a:t>Lesson 1</a:t>
            </a:r>
          </a:p>
        </p:txBody>
      </p:sp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Electrical Hazards and Injury Statistics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sz="2112"/>
            </a:pPr>
            <a:r>
              <a:t>Learning Objectives - Students will:</a:t>
            </a:r>
          </a:p>
          <a:p>
            <a:pPr marL="275674" indent="-275674" defTabSz="514095">
              <a:buSzPct val="75000"/>
              <a:buChar char="•"/>
              <a:defRPr sz="2112"/>
            </a:pPr>
            <a:r>
              <a:t>Summarize types of electrical related injuries</a:t>
            </a:r>
          </a:p>
          <a:p>
            <a:pPr marL="275674" indent="-275674" defTabSz="514095">
              <a:buSzPct val="75000"/>
              <a:buChar char="•"/>
              <a:defRPr sz="2112"/>
            </a:pPr>
            <a:r>
              <a:t>Identify basic electrical theory and terminology</a:t>
            </a:r>
          </a:p>
          <a:p>
            <a:pPr marL="275674" indent="-275674" defTabSz="514095">
              <a:buSzPct val="75000"/>
              <a:buChar char="•"/>
              <a:defRPr sz="2112"/>
            </a:pPr>
            <a:r>
              <a:t>Recognize factors contributing to severity of electrical shock</a:t>
            </a:r>
          </a:p>
          <a:p>
            <a:pPr marL="275674" indent="-275674" defTabSz="514095">
              <a:buSzPct val="75000"/>
              <a:buChar char="•"/>
              <a:defRPr sz="2112"/>
            </a:pPr>
            <a:r>
              <a:t>Recognize factors contributing to arc flash &amp; blast intensity</a:t>
            </a:r>
          </a:p>
          <a:p>
            <a:pPr marL="275674" indent="-275674" defTabSz="514095">
              <a:buSzPct val="75000"/>
              <a:buChar char="•"/>
              <a:defRPr sz="2112"/>
            </a:pPr>
            <a:r>
              <a:t>Review leading occupations and tasks contributing to electrical fatalities</a:t>
            </a:r>
          </a:p>
        </p:txBody>
      </p:sp>
      <p:pic>
        <p:nvPicPr>
          <p:cNvPr id="146" name="Fat number o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8600" y="2797968"/>
            <a:ext cx="6070600" cy="5588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2</a:t>
            </a:r>
          </a:p>
        </p:txBody>
      </p:sp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spcBef>
                <a:spcPts val="1400"/>
              </a:spcBef>
              <a:defRPr sz="5040"/>
            </a:lvl1pPr>
          </a:lstStyle>
          <a:p>
            <a:r>
              <a:t>OSHA’s 1910 &amp; 1926 Electrical Regulations 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Objectives - Students will:</a:t>
            </a:r>
          </a:p>
          <a:p>
            <a:pPr marL="313266" indent="-313266">
              <a:buSzPct val="75000"/>
              <a:buChar char="•"/>
            </a:pPr>
            <a:r>
              <a:t>Compare OSHA’s General Industry and Construction electrical standards</a:t>
            </a:r>
          </a:p>
          <a:p>
            <a:pPr marL="313266" indent="-313266">
              <a:buSzPct val="75000"/>
              <a:buChar char="•"/>
            </a:pPr>
            <a:r>
              <a:t>Evaluate “Shall vs. How-to” comply language</a:t>
            </a:r>
          </a:p>
          <a:p>
            <a:pPr marL="313266" indent="-313266">
              <a:buSzPct val="75000"/>
              <a:buChar char="•"/>
            </a:pPr>
            <a:r>
              <a:t>Assess role and application of industry consensus standards</a:t>
            </a:r>
          </a:p>
          <a:p>
            <a:pPr marL="313266" indent="-313266">
              <a:buSzPct val="75000"/>
              <a:buChar char="•"/>
            </a:pPr>
            <a:r>
              <a:t>Identify Personal Protective Equipment requirements</a:t>
            </a:r>
          </a:p>
        </p:txBody>
      </p:sp>
      <p:pic>
        <p:nvPicPr>
          <p:cNvPr id="151" name="OSHA 10 Citation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3218" y="2793702"/>
            <a:ext cx="5544970" cy="327153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6704910" y="6146800"/>
            <a:ext cx="554158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In 2014 &amp; 2015, OSHA electrical citations ranked #8 and # 10 most frequently cited standards.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3</a:t>
            </a:r>
          </a:p>
        </p:txBody>
      </p:sp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Control of Hazardous Energy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Objectives - Students will:</a:t>
            </a:r>
          </a:p>
          <a:p>
            <a:pPr marL="313266" indent="-313266">
              <a:buSzPct val="75000"/>
              <a:buChar char="•"/>
            </a:pPr>
            <a:r>
              <a:t>Examine types of hazardous energy</a:t>
            </a:r>
          </a:p>
          <a:p>
            <a:pPr marL="313266" indent="-313266">
              <a:buSzPct val="75000"/>
              <a:buChar char="•"/>
            </a:pPr>
            <a:r>
              <a:t>Determine which OSHA rules apply per industry</a:t>
            </a:r>
          </a:p>
          <a:p>
            <a:pPr marL="313266" indent="-313266">
              <a:buSzPct val="75000"/>
              <a:buChar char="•"/>
            </a:pPr>
            <a:r>
              <a:t>Review lock-out/tag-out basic requirements</a:t>
            </a:r>
          </a:p>
          <a:p>
            <a:pPr marL="313266" indent="-313266">
              <a:buSzPct val="75000"/>
              <a:buChar char="•"/>
            </a:pPr>
            <a:r>
              <a:t>Compare NFPA 70E Article 120 to OSHA’s LOTO requirements </a:t>
            </a:r>
          </a:p>
        </p:txBody>
      </p:sp>
      <p:pic>
        <p:nvPicPr>
          <p:cNvPr id="157" name="group LOT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2324" y="2771797"/>
            <a:ext cx="4063152" cy="5683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4</a:t>
            </a:r>
          </a:p>
        </p:txBody>
      </p:sp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Electrical Specific PPE &amp; OPE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Objectives - Students will:</a:t>
            </a:r>
          </a:p>
          <a:p>
            <a:pPr marL="313266" indent="-313266">
              <a:buSzPct val="75000"/>
              <a:buChar char="•"/>
            </a:pPr>
            <a:r>
              <a:t>Review OSHA’s electrical PPE and Other Protective Equipment (OPE) requirements</a:t>
            </a:r>
          </a:p>
          <a:p>
            <a:pPr marL="313266" indent="-313266">
              <a:buSzPct val="75000"/>
              <a:buChar char="•"/>
            </a:pPr>
            <a:r>
              <a:t>Define electrical PPE ratings</a:t>
            </a:r>
          </a:p>
          <a:p>
            <a:pPr marL="313266" indent="-313266">
              <a:buSzPct val="75000"/>
              <a:buChar char="•"/>
            </a:pPr>
            <a:r>
              <a:t>Address equipment pre-use and periodic inspection criteria</a:t>
            </a:r>
          </a:p>
          <a:p>
            <a:pPr marL="313266" indent="-313266">
              <a:buSzPct val="75000"/>
              <a:buChar char="•"/>
            </a:pPr>
            <a:r>
              <a:t>Identity equipment maintenance and care procedures</a:t>
            </a:r>
          </a:p>
        </p:txBody>
      </p:sp>
      <p:pic>
        <p:nvPicPr>
          <p:cNvPr id="16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495" y="2810672"/>
            <a:ext cx="6368810" cy="3822137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6419576" y="6794500"/>
            <a:ext cx="638864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Q - What does OSHA prescribe as appropriate PPE for electrical hazards? </a:t>
            </a:r>
          </a:p>
          <a:p>
            <a:pPr algn="l"/>
            <a:r>
              <a:t>A - Take the free online class to find out.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5</a:t>
            </a:r>
          </a:p>
        </p:txBody>
      </p:sp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Application of NFPA 70E Concepts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Learning Objectives - Students will:</a:t>
            </a:r>
          </a:p>
          <a:p>
            <a:pPr marL="313266" indent="-313266">
              <a:buSzPct val="75000"/>
              <a:buChar char="•"/>
            </a:pPr>
            <a:r>
              <a:t>Recognize origin and evolution of the NFPA 70E</a:t>
            </a:r>
          </a:p>
          <a:p>
            <a:pPr marL="313266" indent="-313266">
              <a:buSzPct val="75000"/>
              <a:buChar char="•"/>
            </a:pPr>
            <a:r>
              <a:t>Review key definitions - Article 100</a:t>
            </a:r>
          </a:p>
          <a:p>
            <a:pPr marL="313266" indent="-313266">
              <a:buSzPct val="75000"/>
              <a:buChar char="•"/>
            </a:pPr>
            <a:r>
              <a:t>Identify general electrical safety requirements - Article 110</a:t>
            </a:r>
          </a:p>
          <a:p>
            <a:pPr marL="313266" indent="-313266">
              <a:buSzPct val="75000"/>
              <a:buChar char="•"/>
            </a:pPr>
            <a:r>
              <a:t>Review procedures for working on, or near, energized electrical equipment - Article 130</a:t>
            </a:r>
          </a:p>
        </p:txBody>
      </p:sp>
      <p:pic>
        <p:nvPicPr>
          <p:cNvPr id="168" name="Neil Lab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1604" y="522127"/>
            <a:ext cx="6304592" cy="8406122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Quizzes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Each lesson has at least one quiz that is automatically graded.  </a:t>
            </a:r>
          </a:p>
          <a:p>
            <a:r>
              <a:t>Students can retake if necessary to meet minimum passing score of 75%</a:t>
            </a:r>
          </a:p>
          <a:p>
            <a:r>
              <a:t>Employers can use this online course to supplement their in-house electrical safety training efforts.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 Resources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Lessons contain other resources such as:</a:t>
            </a:r>
          </a:p>
          <a:p>
            <a:pPr lvl="1"/>
            <a:r>
              <a:t>Electrical safety and LOTO fact sheets</a:t>
            </a:r>
          </a:p>
          <a:p>
            <a:pPr lvl="1"/>
            <a:r>
              <a:t>Rubber insulating glove tool box talk</a:t>
            </a:r>
          </a:p>
          <a:p>
            <a:pPr lvl="1"/>
            <a:r>
              <a:t>Electrical hazard warning labels tool box talk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4536C6BA12724F93EABBE9A0EFCEA4" ma:contentTypeVersion="28" ma:contentTypeDescription="Create a new document." ma:contentTypeScope="" ma:versionID="99a8c4b50fed2432f232711448c0074f">
  <xsd:schema xmlns:xsd="http://www.w3.org/2001/XMLSchema" xmlns:xs="http://www.w3.org/2001/XMLSchema" xmlns:p="http://schemas.microsoft.com/office/2006/metadata/properties" xmlns:ns1="http://schemas.microsoft.com/sharepoint/v3" xmlns:ns2="4abed4e2-db5c-4e78-ae88-7ca7a6241065" targetNamespace="http://schemas.microsoft.com/office/2006/metadata/properties" ma:root="true" ma:fieldsID="30b9ef917edbed6a4c1a06123cf26f6f" ns1:_="" ns2:_="">
    <xsd:import namespace="http://schemas.microsoft.com/sharepoint/v3"/>
    <xsd:import namespace="4abed4e2-db5c-4e78-ae88-7ca7a624106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 ma:readOnly="fals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ed4e2-db5c-4e78-ae88-7ca7a624106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05146F6-4F52-42DE-B2EA-5383E5B4F2FD}"/>
</file>

<file path=customXml/itemProps2.xml><?xml version="1.0" encoding="utf-8"?>
<ds:datastoreItem xmlns:ds="http://schemas.openxmlformats.org/officeDocument/2006/customXml" ds:itemID="{13743048-4607-4D66-8CE0-EC132BD0765F}"/>
</file>

<file path=customXml/itemProps3.xml><?xml version="1.0" encoding="utf-8"?>
<ds:datastoreItem xmlns:ds="http://schemas.openxmlformats.org/officeDocument/2006/customXml" ds:itemID="{FF4FCBAA-C616-451F-9652-044E6EE89831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480</Words>
  <Application>Microsoft Office PowerPoint</Application>
  <PresentationFormat>Custom</PresentationFormat>
  <Paragraphs>68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New_Template4</vt:lpstr>
      <vt:lpstr>NFPA 70E - How to Comply with OSHA’s Electrical Standards</vt:lpstr>
      <vt:lpstr>Electrical Safety Training Course</vt:lpstr>
      <vt:lpstr>Electrical Hazards and Injury Statistics</vt:lpstr>
      <vt:lpstr>OSHA’s 1910 &amp; 1926 Electrical Regulations </vt:lpstr>
      <vt:lpstr>Control of Hazardous Energy</vt:lpstr>
      <vt:lpstr>Electrical Specific PPE &amp; OPE</vt:lpstr>
      <vt:lpstr>Application of NFPA 70E Concepts</vt:lpstr>
      <vt:lpstr>Lesson Quizzes</vt:lpstr>
      <vt:lpstr>Other Resources</vt:lpstr>
      <vt:lpstr>How to Access Course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NFPA 70E - How to Comply with OSHA’s Electrical Standards</dc:title>
  <dc:creator>Swanson Tawnya</dc:creator>
  <cp:lastModifiedBy>Rew Sarah C.</cp:lastModifiedBy>
  <cp:revision>2</cp:revision>
  <dcterms:modified xsi:type="dcterms:W3CDTF">2017-06-22T22:49:21Z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CopySource">
    <vt:lpwstr>70E-Grant-NECA-IBEW.pptx</vt:lpwstr>
  </property>
  <property fmtid="{D5CDD505-2E9C-101B-9397-08002B2CF9AE}" pid="3" name="ContentTypeId">
    <vt:lpwstr>0x010100C84536C6BA12724F93EABBE9A0EFCEA4</vt:lpwstr>
  </property>
  <property fmtid="{D5CDD505-2E9C-101B-9397-08002B2CF9AE}" pid="4" name="Language">
    <vt:lpwstr/>
  </property>
  <property fmtid="{D5CDD505-2E9C-101B-9397-08002B2CF9AE}" pid="5" name="Topic">
    <vt:lpwstr/>
  </property>
  <property fmtid="{D5CDD505-2E9C-101B-9397-08002B2CF9AE}" pid="6" name="TrainingFormat">
    <vt:lpwstr/>
  </property>
  <property fmtid="{D5CDD505-2E9C-101B-9397-08002B2CF9AE}" pid="7" name="TrainingType">
    <vt:lpwstr/>
  </property>
  <property fmtid="{D5CDD505-2E9C-101B-9397-08002B2CF9AE}" pid="9" name="AdditionalTitle">
    <vt:lpwstr/>
  </property>
  <property fmtid="{D5CDD505-2E9C-101B-9397-08002B2CF9AE}" pid="10" name="Description1">
    <vt:lpwstr/>
  </property>
</Properties>
</file>