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0" r:id="rId3"/>
    <p:sldId id="281" r:id="rId4"/>
    <p:sldId id="282" r:id="rId5"/>
    <p:sldId id="279" r:id="rId6"/>
    <p:sldId id="262" r:id="rId7"/>
    <p:sldId id="284" r:id="rId8"/>
    <p:sldId id="278" r:id="rId9"/>
    <p:sldId id="276" r:id="rId10"/>
    <p:sldId id="277" r:id="rId11"/>
    <p:sldId id="283" r:id="rId12"/>
  </p:sldIdLst>
  <p:sldSz cx="5029200" cy="3657600"/>
  <p:notesSz cx="9309100" cy="7023100"/>
  <p:defaultTextStyle>
    <a:defPPr>
      <a:defRPr lang="en-US"/>
    </a:defPPr>
    <a:lvl1pPr marL="0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1pPr>
    <a:lvl2pPr marL="208483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2pPr>
    <a:lvl3pPr marL="416966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3pPr>
    <a:lvl4pPr marL="625450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4pPr>
    <a:lvl5pPr marL="833933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5pPr>
    <a:lvl6pPr marL="1042416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6pPr>
    <a:lvl7pPr marL="1250899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7pPr>
    <a:lvl8pPr marL="1459382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8pPr>
    <a:lvl9pPr marL="1667866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152" userDrawn="1">
          <p15:clr>
            <a:srgbClr val="A4A3A4"/>
          </p15:clr>
        </p15:guide>
        <p15:guide id="2" pos="15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393" autoAdjust="0"/>
    <p:restoredTop sz="94661" autoAdjust="0"/>
  </p:normalViewPr>
  <p:slideViewPr>
    <p:cSldViewPr snapToGrid="0">
      <p:cViewPr varScale="1">
        <p:scale>
          <a:sx n="200" d="100"/>
          <a:sy n="200" d="100"/>
        </p:scale>
        <p:origin x="-1482" y="-90"/>
      </p:cViewPr>
      <p:guideLst>
        <p:guide orient="horz" pos="1152"/>
        <p:guide pos="15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33661" cy="352483"/>
          </a:xfrm>
          <a:prstGeom prst="rect">
            <a:avLst/>
          </a:prstGeom>
        </p:spPr>
        <p:txBody>
          <a:bodyPr vert="horz" lIns="92255" tIns="46127" rIns="92255" bIns="461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3314" y="0"/>
            <a:ext cx="4033661" cy="352483"/>
          </a:xfrm>
          <a:prstGeom prst="rect">
            <a:avLst/>
          </a:prstGeom>
        </p:spPr>
        <p:txBody>
          <a:bodyPr vert="horz" lIns="92255" tIns="46127" rIns="92255" bIns="46127" rtlCol="0"/>
          <a:lstStyle>
            <a:lvl1pPr algn="r">
              <a:defRPr sz="1200"/>
            </a:lvl1pPr>
          </a:lstStyle>
          <a:p>
            <a:fld id="{F2AB16E0-F44A-4286-ADBE-5A8BC41A1ECA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670617"/>
            <a:ext cx="4033661" cy="352483"/>
          </a:xfrm>
          <a:prstGeom prst="rect">
            <a:avLst/>
          </a:prstGeom>
        </p:spPr>
        <p:txBody>
          <a:bodyPr vert="horz" lIns="92255" tIns="46127" rIns="92255" bIns="461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3314" y="6670617"/>
            <a:ext cx="4033661" cy="352483"/>
          </a:xfrm>
          <a:prstGeom prst="rect">
            <a:avLst/>
          </a:prstGeom>
        </p:spPr>
        <p:txBody>
          <a:bodyPr vert="horz" lIns="92255" tIns="46127" rIns="92255" bIns="46127" rtlCol="0" anchor="b"/>
          <a:lstStyle>
            <a:lvl1pPr algn="r">
              <a:defRPr sz="1200"/>
            </a:lvl1pPr>
          </a:lstStyle>
          <a:p>
            <a:fld id="{228DD7A0-6BBE-4BBE-A5A9-78474CF2F5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8734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033943" cy="351155"/>
          </a:xfrm>
          <a:prstGeom prst="rect">
            <a:avLst/>
          </a:prstGeom>
        </p:spPr>
        <p:txBody>
          <a:bodyPr vert="horz" lIns="93316" tIns="46658" rIns="93316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3007" y="0"/>
            <a:ext cx="4033943" cy="351155"/>
          </a:xfrm>
          <a:prstGeom prst="rect">
            <a:avLst/>
          </a:prstGeom>
        </p:spPr>
        <p:txBody>
          <a:bodyPr vert="horz" lIns="93316" tIns="46658" rIns="93316" bIns="46658" rtlCol="0"/>
          <a:lstStyle>
            <a:lvl1pPr algn="r">
              <a:defRPr sz="1200"/>
            </a:lvl1pPr>
          </a:lstStyle>
          <a:p>
            <a:fld id="{8D8A3A77-918A-40B8-8134-33884341E882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44800" y="527050"/>
            <a:ext cx="3619500" cy="26336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6" tIns="46658" rIns="93316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911" y="3335974"/>
            <a:ext cx="7447280" cy="3160395"/>
          </a:xfrm>
          <a:prstGeom prst="rect">
            <a:avLst/>
          </a:prstGeom>
        </p:spPr>
        <p:txBody>
          <a:bodyPr vert="horz" lIns="93316" tIns="46658" rIns="93316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6670726"/>
            <a:ext cx="4033943" cy="351155"/>
          </a:xfrm>
          <a:prstGeom prst="rect">
            <a:avLst/>
          </a:prstGeom>
        </p:spPr>
        <p:txBody>
          <a:bodyPr vert="horz" lIns="93316" tIns="46658" rIns="93316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3007" y="6670726"/>
            <a:ext cx="4033943" cy="351155"/>
          </a:xfrm>
          <a:prstGeom prst="rect">
            <a:avLst/>
          </a:prstGeom>
        </p:spPr>
        <p:txBody>
          <a:bodyPr vert="horz" lIns="93316" tIns="46658" rIns="93316" bIns="46658" rtlCol="0" anchor="b"/>
          <a:lstStyle>
            <a:lvl1pPr algn="r">
              <a:defRPr sz="1200"/>
            </a:lvl1pPr>
          </a:lstStyle>
          <a:p>
            <a:fld id="{19545A32-3BC4-4E4A-887A-896D5092AE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101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16966" rtl="0" eaLnBrk="1" latinLnBrk="0" hangingPunct="1">
      <a:defRPr sz="547" kern="1200">
        <a:solidFill>
          <a:schemeClr val="tx1"/>
        </a:solidFill>
        <a:latin typeface="+mn-lt"/>
        <a:ea typeface="+mn-ea"/>
        <a:cs typeface="+mn-cs"/>
      </a:defRPr>
    </a:lvl1pPr>
    <a:lvl2pPr marL="208483" algn="l" defTabSz="416966" rtl="0" eaLnBrk="1" latinLnBrk="0" hangingPunct="1">
      <a:defRPr sz="547" kern="1200">
        <a:solidFill>
          <a:schemeClr val="tx1"/>
        </a:solidFill>
        <a:latin typeface="+mn-lt"/>
        <a:ea typeface="+mn-ea"/>
        <a:cs typeface="+mn-cs"/>
      </a:defRPr>
    </a:lvl2pPr>
    <a:lvl3pPr marL="416966" algn="l" defTabSz="416966" rtl="0" eaLnBrk="1" latinLnBrk="0" hangingPunct="1">
      <a:defRPr sz="547" kern="1200">
        <a:solidFill>
          <a:schemeClr val="tx1"/>
        </a:solidFill>
        <a:latin typeface="+mn-lt"/>
        <a:ea typeface="+mn-ea"/>
        <a:cs typeface="+mn-cs"/>
      </a:defRPr>
    </a:lvl3pPr>
    <a:lvl4pPr marL="625450" algn="l" defTabSz="416966" rtl="0" eaLnBrk="1" latinLnBrk="0" hangingPunct="1">
      <a:defRPr sz="547" kern="1200">
        <a:solidFill>
          <a:schemeClr val="tx1"/>
        </a:solidFill>
        <a:latin typeface="+mn-lt"/>
        <a:ea typeface="+mn-ea"/>
        <a:cs typeface="+mn-cs"/>
      </a:defRPr>
    </a:lvl4pPr>
    <a:lvl5pPr marL="833933" algn="l" defTabSz="416966" rtl="0" eaLnBrk="1" latinLnBrk="0" hangingPunct="1">
      <a:defRPr sz="547" kern="1200">
        <a:solidFill>
          <a:schemeClr val="tx1"/>
        </a:solidFill>
        <a:latin typeface="+mn-lt"/>
        <a:ea typeface="+mn-ea"/>
        <a:cs typeface="+mn-cs"/>
      </a:defRPr>
    </a:lvl5pPr>
    <a:lvl6pPr marL="1042416" algn="l" defTabSz="416966" rtl="0" eaLnBrk="1" latinLnBrk="0" hangingPunct="1">
      <a:defRPr sz="547" kern="1200">
        <a:solidFill>
          <a:schemeClr val="tx1"/>
        </a:solidFill>
        <a:latin typeface="+mn-lt"/>
        <a:ea typeface="+mn-ea"/>
        <a:cs typeface="+mn-cs"/>
      </a:defRPr>
    </a:lvl6pPr>
    <a:lvl7pPr marL="1250899" algn="l" defTabSz="416966" rtl="0" eaLnBrk="1" latinLnBrk="0" hangingPunct="1">
      <a:defRPr sz="547" kern="1200">
        <a:solidFill>
          <a:schemeClr val="tx1"/>
        </a:solidFill>
        <a:latin typeface="+mn-lt"/>
        <a:ea typeface="+mn-ea"/>
        <a:cs typeface="+mn-cs"/>
      </a:defRPr>
    </a:lvl7pPr>
    <a:lvl8pPr marL="1459382" algn="l" defTabSz="416966" rtl="0" eaLnBrk="1" latinLnBrk="0" hangingPunct="1">
      <a:defRPr sz="547" kern="1200">
        <a:solidFill>
          <a:schemeClr val="tx1"/>
        </a:solidFill>
        <a:latin typeface="+mn-lt"/>
        <a:ea typeface="+mn-ea"/>
        <a:cs typeface="+mn-cs"/>
      </a:defRPr>
    </a:lvl8pPr>
    <a:lvl9pPr marL="1667866" algn="l" defTabSz="416966" rtl="0" eaLnBrk="1" latinLnBrk="0" hangingPunct="1">
      <a:defRPr sz="54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45A32-3BC4-4E4A-887A-896D5092AE3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907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60675" y="531813"/>
            <a:ext cx="3649663" cy="26558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802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45A32-3BC4-4E4A-887A-896D5092AE3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070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45A32-3BC4-4E4A-887A-896D5092AE3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5338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45A32-3BC4-4E4A-887A-896D5092AE3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5787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45A32-3BC4-4E4A-887A-896D5092AE3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666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44800" y="527050"/>
            <a:ext cx="3619500" cy="2633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8853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45A32-3BC4-4E4A-887A-896D5092AE3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071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9990" y="953842"/>
            <a:ext cx="3449007" cy="1119054"/>
          </a:xfrm>
        </p:spPr>
        <p:txBody>
          <a:bodyPr anchor="b">
            <a:noAutofit/>
          </a:bodyPr>
          <a:lstStyle>
            <a:lvl1pPr algn="ctr">
              <a:defRPr sz="3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462" y="2110016"/>
            <a:ext cx="2818065" cy="579326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960"/>
            </a:lvl1pPr>
            <a:lvl2pPr marL="182869" indent="0" algn="ctr">
              <a:buNone/>
              <a:defRPr sz="800"/>
            </a:lvl2pPr>
            <a:lvl3pPr marL="365737" indent="0" algn="ctr">
              <a:buNone/>
              <a:defRPr sz="720"/>
            </a:lvl3pPr>
            <a:lvl4pPr marL="548606" indent="0" algn="ctr">
              <a:buNone/>
              <a:defRPr sz="640"/>
            </a:lvl4pPr>
            <a:lvl5pPr marL="731474" indent="0" algn="ctr">
              <a:buNone/>
              <a:defRPr sz="640"/>
            </a:lvl5pPr>
            <a:lvl6pPr marL="914343" indent="0" algn="ctr">
              <a:buNone/>
              <a:defRPr sz="640"/>
            </a:lvl6pPr>
            <a:lvl7pPr marL="1097211" indent="0" algn="ctr">
              <a:buNone/>
              <a:defRPr sz="640"/>
            </a:lvl7pPr>
            <a:lvl8pPr marL="1280080" indent="0" algn="ctr">
              <a:buNone/>
              <a:defRPr sz="640"/>
            </a:lvl8pPr>
            <a:lvl9pPr marL="1462949" indent="0" algn="ctr">
              <a:buNone/>
              <a:defRPr sz="6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0554" y="3441806"/>
            <a:ext cx="663277" cy="21579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7D45A11-EE14-415A-B5DF-A3DA6DBC5C7D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5923" y="3441806"/>
            <a:ext cx="2897143" cy="21579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055157" y="3441806"/>
            <a:ext cx="658470" cy="21579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310554" y="397050"/>
            <a:ext cx="4403074" cy="2853158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10706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1224281"/>
            <a:ext cx="3960495" cy="190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45A11-EE14-415A-B5DF-A3DA6DBC5C7D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784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4438" y="332883"/>
            <a:ext cx="820023" cy="279639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332883"/>
            <a:ext cx="3148489" cy="279639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45A11-EE14-415A-B5DF-A3DA6DBC5C7D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50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45A11-EE14-415A-B5DF-A3DA6DBC5C7D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78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573" y="694059"/>
            <a:ext cx="3965350" cy="1521460"/>
          </a:xfrm>
        </p:spPr>
        <p:txBody>
          <a:bodyPr anchor="b">
            <a:normAutofit/>
          </a:bodyPr>
          <a:lstStyle>
            <a:lvl1pPr algn="r">
              <a:defRPr sz="3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5573" y="2248708"/>
            <a:ext cx="3965350" cy="609773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960">
                <a:solidFill>
                  <a:schemeClr val="tx2"/>
                </a:solidFill>
              </a:defRPr>
            </a:lvl1pPr>
            <a:lvl2pPr marL="18286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2pPr>
            <a:lvl3pPr marL="365737" indent="0">
              <a:buNone/>
              <a:defRPr sz="720">
                <a:solidFill>
                  <a:schemeClr val="tx1">
                    <a:tint val="75000"/>
                  </a:schemeClr>
                </a:solidFill>
              </a:defRPr>
            </a:lvl3pPr>
            <a:lvl4pPr marL="548606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4pPr>
            <a:lvl5pPr marL="731474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5pPr>
            <a:lvl6pPr marL="914343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6pPr>
            <a:lvl7pPr marL="1097211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7pPr>
            <a:lvl8pPr marL="128008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8pPr>
            <a:lvl9pPr marL="1462949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3441806"/>
            <a:ext cx="669244" cy="2157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D45A11-EE14-415A-B5DF-A3DA6DBC5C7D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029" y="3441806"/>
            <a:ext cx="2897143" cy="21579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055157" y="3441806"/>
            <a:ext cx="658470" cy="2157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3362685" y="899014"/>
            <a:ext cx="1350943" cy="2351194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/>
          <p:cNvSpPr/>
          <p:nvPr/>
        </p:nvSpPr>
        <p:spPr bwMode="auto">
          <a:xfrm>
            <a:off x="3362685" y="899014"/>
            <a:ext cx="1350943" cy="2351194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253813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1219200"/>
            <a:ext cx="1834712" cy="191008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1729" y="1219200"/>
            <a:ext cx="1834712" cy="191008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45A11-EE14-415A-B5DF-A3DA6DBC5C7D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13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785" y="365760"/>
            <a:ext cx="3960495" cy="7924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1248123"/>
            <a:ext cx="1834712" cy="439420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1280" b="0" baseline="0">
                <a:solidFill>
                  <a:schemeClr val="tx2"/>
                </a:solidFill>
              </a:defRPr>
            </a:lvl1pPr>
            <a:lvl2pPr marL="182869" indent="0">
              <a:buNone/>
              <a:defRPr sz="800" b="1"/>
            </a:lvl2pPr>
            <a:lvl3pPr marL="365737" indent="0">
              <a:buNone/>
              <a:defRPr sz="720" b="1"/>
            </a:lvl3pPr>
            <a:lvl4pPr marL="548606" indent="0">
              <a:buNone/>
              <a:defRPr sz="640" b="1"/>
            </a:lvl4pPr>
            <a:lvl5pPr marL="731474" indent="0">
              <a:buNone/>
              <a:defRPr sz="640" b="1"/>
            </a:lvl5pPr>
            <a:lvl6pPr marL="914343" indent="0">
              <a:buNone/>
              <a:defRPr sz="640" b="1"/>
            </a:lvl6pPr>
            <a:lvl7pPr marL="1097211" indent="0">
              <a:buNone/>
              <a:defRPr sz="640" b="1"/>
            </a:lvl7pPr>
            <a:lvl8pPr marL="1280080" indent="0">
              <a:buNone/>
              <a:defRPr sz="640" b="1"/>
            </a:lvl8pPr>
            <a:lvl9pPr marL="1462949" indent="0">
              <a:buNone/>
              <a:defRPr sz="6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786" y="1762778"/>
            <a:ext cx="1834711" cy="136650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1568" y="1253202"/>
            <a:ext cx="1834712" cy="439420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1280" b="0" baseline="0">
                <a:solidFill>
                  <a:schemeClr val="tx2"/>
                </a:solidFill>
              </a:defRPr>
            </a:lvl1pPr>
            <a:lvl2pPr marL="182869" indent="0">
              <a:buNone/>
              <a:defRPr sz="800" b="1"/>
            </a:lvl2pPr>
            <a:lvl3pPr marL="365737" indent="0">
              <a:buNone/>
              <a:defRPr sz="720" b="1"/>
            </a:lvl3pPr>
            <a:lvl4pPr marL="548606" indent="0">
              <a:buNone/>
              <a:defRPr sz="640" b="1"/>
            </a:lvl4pPr>
            <a:lvl5pPr marL="731474" indent="0">
              <a:buNone/>
              <a:defRPr sz="640" b="1"/>
            </a:lvl5pPr>
            <a:lvl6pPr marL="914343" indent="0">
              <a:buNone/>
              <a:defRPr sz="640" b="1"/>
            </a:lvl6pPr>
            <a:lvl7pPr marL="1097211" indent="0">
              <a:buNone/>
              <a:defRPr sz="640" b="1"/>
            </a:lvl7pPr>
            <a:lvl8pPr marL="1280080" indent="0">
              <a:buNone/>
              <a:defRPr sz="640" b="1"/>
            </a:lvl8pPr>
            <a:lvl9pPr marL="1462949" indent="0">
              <a:buNone/>
              <a:defRPr sz="6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1568" y="1762778"/>
            <a:ext cx="1834712" cy="136650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45A11-EE14-415A-B5DF-A3DA6DBC5C7D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097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45A11-EE14-415A-B5DF-A3DA6DBC5C7D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701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45A11-EE14-415A-B5DF-A3DA6DBC5C7D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24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"/>
            <a:ext cx="2187702" cy="36573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609" y="365760"/>
            <a:ext cx="1590485" cy="1150871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2347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0608" y="365761"/>
            <a:ext cx="2149983" cy="2760133"/>
          </a:xfrm>
        </p:spPr>
        <p:txBody>
          <a:bodyPr/>
          <a:lstStyle>
            <a:lvl1pPr>
              <a:defRPr sz="800"/>
            </a:lvl1pPr>
            <a:lvl2pPr>
              <a:defRPr sz="800"/>
            </a:lvl2pPr>
            <a:lvl3pPr>
              <a:defRPr sz="720"/>
            </a:lvl3pPr>
            <a:lvl4pPr>
              <a:defRPr sz="720"/>
            </a:lvl4pPr>
            <a:lvl5pPr>
              <a:defRPr sz="640"/>
            </a:lvl5pPr>
            <a:lvl6pPr>
              <a:defRPr sz="640"/>
            </a:lvl6pPr>
            <a:lvl7pPr>
              <a:defRPr sz="640"/>
            </a:lvl7pPr>
            <a:lvl8pPr>
              <a:defRPr sz="640"/>
            </a:lvl8pPr>
            <a:lvl9pPr>
              <a:defRPr sz="64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8609" y="1523383"/>
            <a:ext cx="1590485" cy="1605897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800"/>
              </a:spcAft>
              <a:buNone/>
              <a:defRPr sz="853"/>
            </a:lvl1pPr>
            <a:lvl2pPr marL="182869" indent="0">
              <a:buNone/>
              <a:defRPr sz="560"/>
            </a:lvl2pPr>
            <a:lvl3pPr marL="365737" indent="0">
              <a:buNone/>
              <a:defRPr sz="480"/>
            </a:lvl3pPr>
            <a:lvl4pPr marL="548606" indent="0">
              <a:buNone/>
              <a:defRPr sz="400"/>
            </a:lvl4pPr>
            <a:lvl5pPr marL="731474" indent="0">
              <a:buNone/>
              <a:defRPr sz="400"/>
            </a:lvl5pPr>
            <a:lvl6pPr marL="914343" indent="0">
              <a:buNone/>
              <a:defRPr sz="400"/>
            </a:lvl6pPr>
            <a:lvl7pPr marL="1097211" indent="0">
              <a:buNone/>
              <a:defRPr sz="400"/>
            </a:lvl7pPr>
            <a:lvl8pPr marL="1280080" indent="0">
              <a:buNone/>
              <a:defRPr sz="400"/>
            </a:lvl8pPr>
            <a:lvl9pPr marL="1462949" indent="0">
              <a:buNone/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8609" y="3441806"/>
            <a:ext cx="496886" cy="2157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D45A11-EE14-415A-B5DF-A3DA6DBC5C7D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09952" y="3441806"/>
            <a:ext cx="979141" cy="2157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076796" y="3441806"/>
            <a:ext cx="658470" cy="2157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187702" y="201"/>
            <a:ext cx="94298" cy="365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2187702" y="201"/>
            <a:ext cx="94298" cy="365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58430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"/>
            <a:ext cx="2187702" cy="36573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609" y="365760"/>
            <a:ext cx="1590485" cy="1150871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2347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1999" y="1"/>
            <a:ext cx="2747201" cy="3657599"/>
          </a:xfrm>
        </p:spPr>
        <p:txBody>
          <a:bodyPr anchor="t">
            <a:normAutofit/>
          </a:bodyPr>
          <a:lstStyle>
            <a:lvl1pPr marL="0" indent="0">
              <a:buNone/>
              <a:defRPr sz="800"/>
            </a:lvl1pPr>
            <a:lvl2pPr marL="182869" indent="0">
              <a:buNone/>
              <a:defRPr sz="800"/>
            </a:lvl2pPr>
            <a:lvl3pPr marL="365737" indent="0">
              <a:buNone/>
              <a:defRPr sz="800"/>
            </a:lvl3pPr>
            <a:lvl4pPr marL="548606" indent="0">
              <a:buNone/>
              <a:defRPr sz="800"/>
            </a:lvl4pPr>
            <a:lvl5pPr marL="731474" indent="0">
              <a:buNone/>
              <a:defRPr sz="800"/>
            </a:lvl5pPr>
            <a:lvl6pPr marL="914343" indent="0">
              <a:buNone/>
              <a:defRPr sz="800"/>
            </a:lvl6pPr>
            <a:lvl7pPr marL="1097211" indent="0">
              <a:buNone/>
              <a:defRPr sz="800"/>
            </a:lvl7pPr>
            <a:lvl8pPr marL="1280080" indent="0">
              <a:buNone/>
              <a:defRPr sz="800"/>
            </a:lvl8pPr>
            <a:lvl9pPr marL="1462949" indent="0">
              <a:buNone/>
              <a:defRPr sz="8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8609" y="1523183"/>
            <a:ext cx="1590485" cy="1606097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800"/>
              </a:spcAft>
              <a:buNone/>
              <a:defRPr sz="853"/>
            </a:lvl1pPr>
            <a:lvl2pPr marL="182869" indent="0">
              <a:buNone/>
              <a:defRPr sz="560"/>
            </a:lvl2pPr>
            <a:lvl3pPr marL="365737" indent="0">
              <a:buNone/>
              <a:defRPr sz="480"/>
            </a:lvl3pPr>
            <a:lvl4pPr marL="548606" indent="0">
              <a:buNone/>
              <a:defRPr sz="400"/>
            </a:lvl4pPr>
            <a:lvl5pPr marL="731474" indent="0">
              <a:buNone/>
              <a:defRPr sz="400"/>
            </a:lvl5pPr>
            <a:lvl6pPr marL="914343" indent="0">
              <a:buNone/>
              <a:defRPr sz="400"/>
            </a:lvl6pPr>
            <a:lvl7pPr marL="1097211" indent="0">
              <a:buNone/>
              <a:defRPr sz="400"/>
            </a:lvl7pPr>
            <a:lvl8pPr marL="1280080" indent="0">
              <a:buNone/>
              <a:defRPr sz="400"/>
            </a:lvl8pPr>
            <a:lvl9pPr marL="1462949" indent="0">
              <a:buNone/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8609" y="3441806"/>
            <a:ext cx="496886" cy="2157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D45A11-EE14-415A-B5DF-A3DA6DBC5C7D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09952" y="3441806"/>
            <a:ext cx="979141" cy="2157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076796" y="3441806"/>
            <a:ext cx="658470" cy="2157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187702" y="201"/>
            <a:ext cx="94298" cy="365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2187702" y="201"/>
            <a:ext cx="94298" cy="365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5700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365760"/>
            <a:ext cx="3960495" cy="7924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1219200"/>
            <a:ext cx="3960495" cy="191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3643" y="3441806"/>
            <a:ext cx="496886" cy="2157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33" baseline="0">
                <a:solidFill>
                  <a:schemeClr val="tx2"/>
                </a:solidFill>
              </a:defRPr>
            </a:lvl1pPr>
          </a:lstStyle>
          <a:p>
            <a:fld id="{47D45A11-EE14-415A-B5DF-A3DA6DBC5C7D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3595" y="3441806"/>
            <a:ext cx="2590843" cy="2157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33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07504" y="3441806"/>
            <a:ext cx="658470" cy="2157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33" baseline="0">
                <a:solidFill>
                  <a:schemeClr val="tx2"/>
                </a:solidFill>
              </a:defRPr>
            </a:lvl1pPr>
          </a:lstStyle>
          <a:p>
            <a:fld id="{CE32CC68-874D-41B5-8844-6B937D285B3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97214" y="201"/>
            <a:ext cx="94298" cy="365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97214" y="201"/>
            <a:ext cx="94298" cy="365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97700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65737" rtl="0" eaLnBrk="1" latinLnBrk="0" hangingPunct="1">
        <a:lnSpc>
          <a:spcPct val="89000"/>
        </a:lnSpc>
        <a:spcBef>
          <a:spcPct val="0"/>
        </a:spcBef>
        <a:buNone/>
        <a:defRPr sz="2347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04813" indent="-204813" algn="l" defTabSz="365737" rtl="0" eaLnBrk="1" latinLnBrk="0" hangingPunct="1">
        <a:lnSpc>
          <a:spcPct val="94000"/>
        </a:lnSpc>
        <a:spcBef>
          <a:spcPts val="533"/>
        </a:spcBef>
        <a:spcAft>
          <a:spcPts val="107"/>
        </a:spcAft>
        <a:buFont typeface="Franklin Gothic Book" panose="020B0503020102020204" pitchFamily="34" charset="0"/>
        <a:buChar char="■"/>
        <a:defRPr sz="1067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487650" indent="-204813" algn="l" defTabSz="365737" rtl="0" eaLnBrk="1" latinLnBrk="0" hangingPunct="1">
        <a:lnSpc>
          <a:spcPct val="94000"/>
        </a:lnSpc>
        <a:spcBef>
          <a:spcPts val="267"/>
        </a:spcBef>
        <a:spcAft>
          <a:spcPts val="107"/>
        </a:spcAft>
        <a:buFont typeface="Franklin Gothic Book" panose="020B0503020102020204" pitchFamily="34" charset="0"/>
        <a:buChar char="–"/>
        <a:defRPr sz="1067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731474" indent="-204813" algn="l" defTabSz="365737" rtl="0" eaLnBrk="1" latinLnBrk="0" hangingPunct="1">
        <a:lnSpc>
          <a:spcPct val="94000"/>
        </a:lnSpc>
        <a:spcBef>
          <a:spcPts val="267"/>
        </a:spcBef>
        <a:spcAft>
          <a:spcPts val="107"/>
        </a:spcAft>
        <a:buFont typeface="Franklin Gothic Book" panose="020B0503020102020204" pitchFamily="34" charset="0"/>
        <a:buChar char="■"/>
        <a:defRPr sz="96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975299" indent="-204813" algn="l" defTabSz="365737" rtl="0" eaLnBrk="1" latinLnBrk="0" hangingPunct="1">
        <a:lnSpc>
          <a:spcPct val="94000"/>
        </a:lnSpc>
        <a:spcBef>
          <a:spcPts val="267"/>
        </a:spcBef>
        <a:spcAft>
          <a:spcPts val="107"/>
        </a:spcAft>
        <a:buFont typeface="Franklin Gothic Book" panose="020B0503020102020204" pitchFamily="34" charset="0"/>
        <a:buChar char="–"/>
        <a:defRPr sz="96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219124" indent="-204813" algn="l" defTabSz="365737" rtl="0" eaLnBrk="1" latinLnBrk="0" hangingPunct="1">
        <a:lnSpc>
          <a:spcPct val="94000"/>
        </a:lnSpc>
        <a:spcBef>
          <a:spcPts val="267"/>
        </a:spcBef>
        <a:spcAft>
          <a:spcPts val="107"/>
        </a:spcAft>
        <a:buFont typeface="Franklin Gothic Book" panose="020B0503020102020204" pitchFamily="34" charset="0"/>
        <a:buChar char="■"/>
        <a:defRPr sz="85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462949" indent="-204813" algn="l" defTabSz="365737" rtl="0" eaLnBrk="1" latinLnBrk="0" hangingPunct="1">
        <a:lnSpc>
          <a:spcPct val="94000"/>
        </a:lnSpc>
        <a:spcBef>
          <a:spcPts val="267"/>
        </a:spcBef>
        <a:spcAft>
          <a:spcPts val="107"/>
        </a:spcAft>
        <a:buFont typeface="Franklin Gothic Book" panose="020B0503020102020204" pitchFamily="34" charset="0"/>
        <a:buChar char="–"/>
        <a:defRPr sz="853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1706773" indent="-204813" algn="l" defTabSz="365737" rtl="0" eaLnBrk="1" latinLnBrk="0" hangingPunct="1">
        <a:lnSpc>
          <a:spcPct val="94000"/>
        </a:lnSpc>
        <a:spcBef>
          <a:spcPts val="267"/>
        </a:spcBef>
        <a:spcAft>
          <a:spcPts val="107"/>
        </a:spcAft>
        <a:buFont typeface="Franklin Gothic Book" panose="020B0503020102020204" pitchFamily="34" charset="0"/>
        <a:buChar char="■"/>
        <a:defRPr sz="747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950598" indent="-204813" algn="l" defTabSz="365737" rtl="0" eaLnBrk="1" latinLnBrk="0" hangingPunct="1">
        <a:lnSpc>
          <a:spcPct val="94000"/>
        </a:lnSpc>
        <a:spcBef>
          <a:spcPts val="267"/>
        </a:spcBef>
        <a:spcAft>
          <a:spcPts val="107"/>
        </a:spcAft>
        <a:buFont typeface="Franklin Gothic Book" panose="020B0503020102020204" pitchFamily="34" charset="0"/>
        <a:buChar char="–"/>
        <a:defRPr sz="747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94423" indent="-204813" algn="l" defTabSz="365737" rtl="0" eaLnBrk="1" latinLnBrk="0" hangingPunct="1">
        <a:lnSpc>
          <a:spcPct val="94000"/>
        </a:lnSpc>
        <a:spcBef>
          <a:spcPts val="267"/>
        </a:spcBef>
        <a:spcAft>
          <a:spcPts val="107"/>
        </a:spcAft>
        <a:buFont typeface="Franklin Gothic Book" panose="020B0503020102020204" pitchFamily="34" charset="0"/>
        <a:buChar char="■"/>
        <a:defRPr sz="747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37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1pPr>
      <a:lvl2pPr marL="182869" algn="l" defTabSz="365737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65737" algn="l" defTabSz="365737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3pPr>
      <a:lvl4pPr marL="548606" algn="l" defTabSz="365737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731474" algn="l" defTabSz="365737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914343" algn="l" defTabSz="365737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11" algn="l" defTabSz="365737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280080" algn="l" defTabSz="365737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462949" algn="l" defTabSz="365737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36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5184">
          <p15:clr>
            <a:srgbClr val="F26B43"/>
          </p15:clr>
        </p15:guide>
        <p15:guide id="10" pos="702">
          <p15:clr>
            <a:srgbClr val="F26B43"/>
          </p15:clr>
        </p15:guide>
        <p15:guide id="11" pos="648">
          <p15:clr>
            <a:srgbClr val="F26B43"/>
          </p15:clr>
        </p15:guide>
        <p15:guide id="0" orient="horz" pos="730" userDrawn="1">
          <p15:clr>
            <a:srgbClr val="F26B43"/>
          </p15:clr>
        </p15:guide>
        <p15:guide id="12" orient="horz" pos="768" userDrawn="1">
          <p15:clr>
            <a:srgbClr val="F26B43"/>
          </p15:clr>
        </p15:guide>
        <p15:guide id="13" orient="horz" pos="1971" userDrawn="1">
          <p15:clr>
            <a:srgbClr val="F26B43"/>
          </p15:clr>
        </p15:guide>
        <p15:guide id="14" orient="horz" pos="230" userDrawn="1">
          <p15:clr>
            <a:srgbClr val="F26B43"/>
          </p15:clr>
        </p15:guide>
        <p15:guide id="15" orient="horz" pos="806" userDrawn="1">
          <p15:clr>
            <a:srgbClr val="F26B43"/>
          </p15:clr>
        </p15:guide>
        <p15:guide id="16" pos="2851" userDrawn="1">
          <p15:clr>
            <a:srgbClr val="F26B43"/>
          </p15:clr>
        </p15:guide>
        <p15:guide id="17" pos="386" userDrawn="1">
          <p15:clr>
            <a:srgbClr val="F26B43"/>
          </p15:clr>
        </p15:guide>
        <p15:guide id="18" pos="35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jpeg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9990" y="1377267"/>
            <a:ext cx="3449007" cy="865518"/>
          </a:xfrm>
        </p:spPr>
        <p:txBody>
          <a:bodyPr/>
          <a:lstStyle/>
          <a:p>
            <a:r>
              <a:rPr lang="en-US" sz="3000" dirty="0" smtClean="0">
                <a:latin typeface="Georgia" panose="02040502050405020303" pitchFamily="18" charset="0"/>
              </a:rPr>
              <a:t>HISTORIA #2</a:t>
            </a:r>
            <a:br>
              <a:rPr lang="en-US" sz="3000" dirty="0" smtClean="0">
                <a:latin typeface="Georgia" panose="02040502050405020303" pitchFamily="18" charset="0"/>
              </a:rPr>
            </a:br>
            <a:r>
              <a:rPr lang="en-US" sz="1485" dirty="0">
                <a:latin typeface="Georgia" panose="02040502050405020303" pitchFamily="18" charset="0"/>
              </a:rPr>
              <a:t>“</a:t>
            </a:r>
            <a:r>
              <a:rPr lang="en-US" sz="1500" dirty="0">
                <a:latin typeface="Georgia" panose="02040502050405020303" pitchFamily="18" charset="0"/>
              </a:rPr>
              <a:t>SUEÑOS AMERICANOS”</a:t>
            </a:r>
          </a:p>
        </p:txBody>
      </p:sp>
    </p:spTree>
    <p:extLst>
      <p:ext uri="{BB962C8B-B14F-4D97-AF65-F5344CB8AC3E}">
        <p14:creationId xmlns:p14="http://schemas.microsoft.com/office/powerpoint/2010/main" val="35094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860120" y="1362093"/>
            <a:ext cx="1478444" cy="1478444"/>
          </a:xfrm>
          <a:prstGeom prst="ellipse">
            <a:avLst/>
          </a:prstGeom>
          <a:noFill/>
          <a:ln w="5715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5" name="Donut 4"/>
          <p:cNvSpPr/>
          <p:nvPr/>
        </p:nvSpPr>
        <p:spPr>
          <a:xfrm>
            <a:off x="1911109" y="1296481"/>
            <a:ext cx="1410416" cy="1381219"/>
          </a:xfrm>
          <a:prstGeom prst="donut">
            <a:avLst>
              <a:gd name="adj" fmla="val 7663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339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611994" y="304155"/>
            <a:ext cx="3124484" cy="433489"/>
          </a:xfrm>
          <a:prstGeom prst="rect">
            <a:avLst/>
          </a:prstGeom>
        </p:spPr>
        <p:txBody>
          <a:bodyPr vert="horz" lIns="37719" tIns="18860" rIns="37719" bIns="1886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SV" sz="1200" b="1" dirty="0" smtClean="0">
                <a:latin typeface="Georgia" panose="02040502050405020303" pitchFamily="18" charset="0"/>
              </a:rPr>
              <a:t>¿QUÉ OTRAS PROTECCIONES TIENEN LOS TRABAJADORES?</a:t>
            </a:r>
            <a:endParaRPr lang="es-SV" sz="1200" b="1" dirty="0">
              <a:latin typeface="Georgia" panose="02040502050405020303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249736" y="1428303"/>
            <a:ext cx="1296249" cy="251929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000" b="1" cap="none" dirty="0" smtClean="0">
                <a:latin typeface="Georgia" panose="02040502050405020303" pitchFamily="18" charset="0"/>
              </a:rPr>
              <a:t>Protección contra las represalias</a:t>
            </a:r>
            <a:endParaRPr lang="es-SV" sz="1000" b="1" cap="none" dirty="0">
              <a:latin typeface="Georgia" panose="02040502050405020303" pitchFamily="18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973154" y="1523137"/>
            <a:ext cx="1283111" cy="801829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000" b="1" cap="none" dirty="0" smtClean="0">
                <a:latin typeface="Georgia" panose="02040502050405020303" pitchFamily="18" charset="0"/>
              </a:rPr>
              <a:t>Pedir inspección de OSHA y hablar con el inspector en privado</a:t>
            </a:r>
            <a:endParaRPr lang="es-SV" sz="1000" b="1" cap="none" dirty="0">
              <a:latin typeface="Georgia" panose="02040502050405020303" pitchFamily="18" charset="0"/>
            </a:endParaRPr>
          </a:p>
        </p:txBody>
      </p:sp>
      <p:pic>
        <p:nvPicPr>
          <p:cNvPr id="3079" name="Picture 7" descr="C:\Users\Are\AppData\Local\Microsoft\Windows\INetCache\IE\4LXRQ9XN\Occupational_Safety_&amp;_Health_Administration_logo[1]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1913" y="2381765"/>
            <a:ext cx="902027" cy="260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3333470" y="1829497"/>
            <a:ext cx="12845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s-SV" sz="800" dirty="0">
                <a:solidFill>
                  <a:prstClr val="black"/>
                </a:solidFill>
                <a:latin typeface="Georgia" panose="02040502050405020303" pitchFamily="18" charset="0"/>
              </a:rPr>
              <a:t>No puede ser despedido por ejercer sus derechos o pedir descansos</a:t>
            </a:r>
          </a:p>
          <a:p>
            <a:pPr marL="0" lvl="2"/>
            <a:endParaRPr lang="es-SV" sz="800" dirty="0" smtClean="0">
              <a:latin typeface="Georgia" panose="02040502050405020303" pitchFamily="18" charset="0"/>
            </a:endParaRP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s-SV" sz="800" dirty="0">
                <a:solidFill>
                  <a:prstClr val="black"/>
                </a:solidFill>
                <a:latin typeface="Georgia" panose="02040502050405020303" pitchFamily="18" charset="0"/>
              </a:rPr>
              <a:t>Si son despedidos, pueden demandar a la empresa</a:t>
            </a: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529681" y="1796784"/>
            <a:ext cx="1701006" cy="446856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1000" b="1" cap="none" dirty="0" smtClean="0">
                <a:latin typeface="Georgia" panose="02040502050405020303" pitchFamily="18" charset="0"/>
              </a:rPr>
              <a:t>Reportar equipo o herramientas defectuosas</a:t>
            </a:r>
            <a:endParaRPr lang="es-SV" sz="1000" b="1" cap="none" dirty="0">
              <a:latin typeface="Georgia" panose="02040502050405020303" pitchFamily="18" charset="0"/>
            </a:endParaRPr>
          </a:p>
        </p:txBody>
      </p:sp>
      <p:pic>
        <p:nvPicPr>
          <p:cNvPr id="4098" name="Picture 2" descr="C:\Users\Are\AppData\Local\Microsoft\Windows\INetCache\IE\9UOC2NII\336px-Seal_of_Oregon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161" y="888512"/>
            <a:ext cx="473880" cy="47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itle 1"/>
          <p:cNvSpPr txBox="1">
            <a:spLocks/>
          </p:cNvSpPr>
          <p:nvPr/>
        </p:nvSpPr>
        <p:spPr>
          <a:xfrm>
            <a:off x="499804" y="2627254"/>
            <a:ext cx="1613221" cy="319307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1000" b="1" cap="none" dirty="0" smtClean="0">
                <a:latin typeface="Georgia" panose="02040502050405020303" pitchFamily="18" charset="0"/>
              </a:rPr>
              <a:t>Reportar hostigamiento o acoso</a:t>
            </a:r>
            <a:endParaRPr lang="es-SV" sz="1000" b="1" cap="none" dirty="0">
              <a:latin typeface="Georgia" panose="02040502050405020303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20880" y="2215470"/>
            <a:ext cx="13522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s-SV" sz="800" dirty="0" smtClean="0">
                <a:latin typeface="Georgia" panose="02040502050405020303" pitchFamily="18" charset="0"/>
              </a:rPr>
              <a:t>Sin temor a recibir una represalia</a:t>
            </a:r>
            <a:endParaRPr lang="es-SV" sz="800" dirty="0">
              <a:latin typeface="Georgia" panose="02040502050405020303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50396" y="2904626"/>
            <a:ext cx="158729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s-SV" sz="800" dirty="0" smtClean="0">
                <a:latin typeface="Georgia" panose="02040502050405020303" pitchFamily="18" charset="0"/>
              </a:rPr>
              <a:t>aunque es difícil de probar </a:t>
            </a:r>
            <a:endParaRPr lang="es-SV" sz="800" dirty="0">
              <a:latin typeface="Georgia" panose="02040502050405020303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843661" y="2152662"/>
            <a:ext cx="15420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 algn="ctr">
              <a:buFont typeface="Arial" panose="020B0604020202020204" pitchFamily="34" charset="0"/>
              <a:buChar char="•"/>
            </a:pPr>
            <a:r>
              <a:rPr lang="es-SV" sz="800" dirty="0" smtClean="0">
                <a:latin typeface="Georgia" panose="02040502050405020303" pitchFamily="18" charset="0"/>
              </a:rPr>
              <a:t>Puede pedir ser anónimo</a:t>
            </a:r>
            <a:endParaRPr lang="es-SV" sz="800" dirty="0">
              <a:latin typeface="Georgia" panose="02040502050405020303" pitchFamily="18" charset="0"/>
            </a:endParaRPr>
          </a:p>
        </p:txBody>
      </p:sp>
      <p:pic>
        <p:nvPicPr>
          <p:cNvPr id="17" name="Picture 16" descr="C:\Users\Are\AppData\Local\Microsoft\Windows\INetCache\IE\4LXRQ9XN\safe-at-work2[1]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248" y="743930"/>
            <a:ext cx="457667" cy="457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itle 1"/>
          <p:cNvSpPr txBox="1">
            <a:spLocks/>
          </p:cNvSpPr>
          <p:nvPr/>
        </p:nvSpPr>
        <p:spPr>
          <a:xfrm>
            <a:off x="507796" y="666127"/>
            <a:ext cx="1371963" cy="275576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DERECHO A ….</a:t>
            </a:r>
            <a:endParaRPr lang="es-SV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99804" y="967073"/>
            <a:ext cx="1701489" cy="446856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1000" b="1" cap="none" dirty="0" smtClean="0">
                <a:latin typeface="Georgia" panose="02040502050405020303" pitchFamily="18" charset="0"/>
              </a:rPr>
              <a:t>Tomar acciones para mejorar las condiciones de trabajo</a:t>
            </a:r>
            <a:endParaRPr lang="es-SV" sz="1000" b="1" cap="none" dirty="0">
              <a:latin typeface="Georgia" panose="02040502050405020303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35975" y="1401047"/>
            <a:ext cx="143717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s-SV" sz="800" dirty="0" smtClean="0">
                <a:latin typeface="Georgia" panose="02040502050405020303" pitchFamily="18" charset="0"/>
              </a:rPr>
              <a:t>Hablar entre ustedes si algo parece inseguro</a:t>
            </a:r>
            <a:endParaRPr lang="es-SV" sz="800" dirty="0">
              <a:latin typeface="Georgia" panose="02040502050405020303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510836" y="3380601"/>
            <a:ext cx="1518364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48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69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545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393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241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0899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9382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78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i="1" dirty="0" smtClean="0">
                <a:latin typeface="Georgia" panose="02040502050405020303" pitchFamily="18" charset="0"/>
              </a:rPr>
              <a:t>“</a:t>
            </a:r>
            <a:r>
              <a:rPr lang="en-US" sz="800" i="1" dirty="0">
                <a:latin typeface="Georgia" panose="02040502050405020303" pitchFamily="18" charset="0"/>
              </a:rPr>
              <a:t>Sueños </a:t>
            </a:r>
            <a:r>
              <a:rPr lang="en-US" sz="800" i="1" dirty="0" smtClean="0">
                <a:latin typeface="Georgia" panose="02040502050405020303" pitchFamily="18" charset="0"/>
              </a:rPr>
              <a:t>Americanos”      </a:t>
            </a:r>
            <a:r>
              <a:rPr lang="en-US" sz="1200" b="1" i="1" dirty="0" smtClean="0">
                <a:latin typeface="Georgia" panose="02040502050405020303" pitchFamily="18" charset="0"/>
              </a:rPr>
              <a:t>10</a:t>
            </a:r>
            <a:r>
              <a:rPr lang="en-US" sz="800" b="1" dirty="0" smtClean="0">
                <a:latin typeface="Georgia" panose="02040502050405020303" pitchFamily="18" charset="0"/>
              </a:rPr>
              <a:t> </a:t>
            </a:r>
            <a:endParaRPr lang="en-US" sz="800" b="1" dirty="0">
              <a:latin typeface="Georgia" panose="02040502050405020303" pitchFamily="18" charset="0"/>
            </a:endParaRPr>
          </a:p>
        </p:txBody>
      </p:sp>
      <p:pic>
        <p:nvPicPr>
          <p:cNvPr id="26" name="Picture 10" descr="C:\Users\Are\AppData\Local\Microsoft\Windows\INetCache\IE\9UOC2NII\Handsaw-2-9682-large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916" y="2324966"/>
            <a:ext cx="383408" cy="408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315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785" y="261913"/>
            <a:ext cx="3960495" cy="327621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s-ES_tradnl" sz="4800" b="1" dirty="0" smtClean="0">
                <a:latin typeface="Georgia" panose="02040502050405020303" pitchFamily="18" charset="0"/>
              </a:rPr>
              <a:t>Como le mencione antes, este </a:t>
            </a:r>
            <a:r>
              <a:rPr lang="es-ES_tradnl" sz="4800" b="1" dirty="0">
                <a:latin typeface="Georgia" panose="02040502050405020303" pitchFamily="18" charset="0"/>
              </a:rPr>
              <a:t>es un nuevo método que estamos usando y nos gustaría hacerle unas preguntas sobre el método. </a:t>
            </a:r>
            <a:endParaRPr lang="en-US" sz="4800" b="1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s-ES_tradnl" sz="4800" dirty="0">
                <a:latin typeface="Georgia" panose="02040502050405020303" pitchFamily="18" charset="0"/>
              </a:rPr>
              <a:t> </a:t>
            </a:r>
            <a:endParaRPr lang="en-US" sz="4800" dirty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r>
              <a:rPr lang="es-ES_tradnl" sz="4800" dirty="0" smtClean="0">
                <a:latin typeface="Georgia" panose="02040502050405020303" pitchFamily="18" charset="0"/>
              </a:rPr>
              <a:t>1. ¿Qué le gustó acerca del video?</a:t>
            </a:r>
            <a:endParaRPr lang="en-US" sz="4800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sz="4800" dirty="0" smtClean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r>
              <a:rPr lang="es-ES_tradnl" sz="4800" dirty="0" smtClean="0">
                <a:latin typeface="Georgia" panose="02040502050405020303" pitchFamily="18" charset="0"/>
              </a:rPr>
              <a:t>2. ¿Algo que no le gustó acerca del video? ¿Porque?</a:t>
            </a:r>
            <a:endParaRPr lang="en-US" sz="48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sz="4800" dirty="0" smtClean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r>
              <a:rPr lang="es-ES_tradnl" sz="4800" dirty="0" smtClean="0">
                <a:latin typeface="Georgia" panose="02040502050405020303" pitchFamily="18" charset="0"/>
              </a:rPr>
              <a:t>3. ¿Qué le gustó o no le gustó sobre el resto del taller y discusión? </a:t>
            </a:r>
            <a:endParaRPr lang="en-US" sz="4800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s-ES_tradnl" sz="4800" dirty="0" smtClean="0">
                <a:latin typeface="Georgia" panose="02040502050405020303" pitchFamily="18" charset="0"/>
              </a:rPr>
              <a:t> </a:t>
            </a:r>
            <a:endParaRPr lang="en-US" sz="4800" dirty="0" smtClean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r>
              <a:rPr lang="es-ES_tradnl" sz="4800" dirty="0" smtClean="0">
                <a:latin typeface="Georgia" panose="02040502050405020303" pitchFamily="18" charset="0"/>
              </a:rPr>
              <a:t>4. </a:t>
            </a:r>
            <a:r>
              <a:rPr lang="es-SV" sz="4800" dirty="0">
                <a:latin typeface="Georgia" panose="02040502050405020303" pitchFamily="18" charset="0"/>
              </a:rPr>
              <a:t>¿Aprendió algo nuevo? ¿Que aprendió?</a:t>
            </a:r>
          </a:p>
          <a:p>
            <a:pPr marL="0" indent="0">
              <a:buNone/>
            </a:pPr>
            <a:r>
              <a:rPr lang="es-ES_tradnl" sz="4800" dirty="0" smtClean="0">
                <a:latin typeface="Georgia" panose="02040502050405020303" pitchFamily="18" charset="0"/>
              </a:rPr>
              <a:t> </a:t>
            </a:r>
            <a:endParaRPr lang="en-US" sz="4800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s-ES_tradnl" sz="4800" b="1" dirty="0" smtClean="0"/>
              <a:t> </a:t>
            </a:r>
            <a:endParaRPr lang="en-US" sz="4800" dirty="0" smtClean="0"/>
          </a:p>
          <a:p>
            <a:pPr marL="0" indent="0">
              <a:buNone/>
            </a:pPr>
            <a:r>
              <a:rPr lang="es-ES_tradnl" sz="4800" b="1" dirty="0" smtClean="0"/>
              <a:t> </a:t>
            </a:r>
            <a:endParaRPr lang="en-US" sz="4800" dirty="0" smtClean="0"/>
          </a:p>
          <a:p>
            <a:pPr marL="0" indent="0">
              <a:buNone/>
            </a:pPr>
            <a:r>
              <a:rPr lang="es-ES_tradnl" sz="1100" dirty="0" smtClean="0"/>
              <a:t> </a:t>
            </a:r>
            <a:endParaRPr lang="en-US" sz="11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68544" y="3380601"/>
            <a:ext cx="1460656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48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69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545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393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241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0899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9382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78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i="1" dirty="0" smtClean="0">
                <a:latin typeface="Georgia" panose="02040502050405020303" pitchFamily="18" charset="0"/>
              </a:rPr>
              <a:t>“</a:t>
            </a:r>
            <a:r>
              <a:rPr lang="en-US" sz="800" i="1" dirty="0">
                <a:latin typeface="Georgia" panose="02040502050405020303" pitchFamily="18" charset="0"/>
              </a:rPr>
              <a:t>Sueños </a:t>
            </a:r>
            <a:r>
              <a:rPr lang="en-US" sz="800" i="1" dirty="0" smtClean="0">
                <a:latin typeface="Georgia" panose="02040502050405020303" pitchFamily="18" charset="0"/>
              </a:rPr>
              <a:t>Americanos”      </a:t>
            </a:r>
            <a:r>
              <a:rPr lang="en-US" sz="1200" b="1" i="1" dirty="0" smtClean="0">
                <a:latin typeface="Georgia" panose="02040502050405020303" pitchFamily="18" charset="0"/>
              </a:rPr>
              <a:t>11</a:t>
            </a:r>
            <a:endParaRPr lang="en-US" sz="12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010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>
                <a:solidFill>
                  <a:schemeClr val="tx1"/>
                </a:solidFill>
                <a:latin typeface="Georgia" panose="02040502050405020303" pitchFamily="18" charset="0"/>
              </a:rPr>
              <a:t>Objetivos de la historia</a:t>
            </a:r>
            <a:endParaRPr lang="es-SV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785" y="955755"/>
            <a:ext cx="3960495" cy="2173525"/>
          </a:xfrm>
        </p:spPr>
        <p:txBody>
          <a:bodyPr>
            <a:noAutofit/>
          </a:bodyPr>
          <a:lstStyle/>
          <a:p>
            <a:r>
              <a:rPr lang="es-SV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Describir las formas de prevenir que un árbol le caiga encima</a:t>
            </a:r>
          </a:p>
          <a:p>
            <a:endParaRPr lang="es-SV" sz="14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s-SV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Describir lo que el empleador debe proveer si usted se lesiona.</a:t>
            </a:r>
          </a:p>
          <a:p>
            <a:pPr marL="0" indent="0">
              <a:buNone/>
            </a:pPr>
            <a:endParaRPr lang="es-SV" sz="1400" dirty="0" smtClean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lvl="0"/>
            <a:r>
              <a:rPr lang="es-SV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Describir como un lesión puede impactar y afectar a toda </a:t>
            </a:r>
            <a:r>
              <a:rPr lang="es-SV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la familia</a:t>
            </a:r>
            <a:endParaRPr lang="es-SV" sz="14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97398" y="3380601"/>
            <a:ext cx="143180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48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69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545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393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241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0899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9382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78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z="800" i="1" dirty="0" smtClean="0">
                <a:latin typeface="Georgia" panose="02040502050405020303" pitchFamily="18" charset="0"/>
              </a:rPr>
              <a:t>“Sueños Americanos”      </a:t>
            </a:r>
            <a:r>
              <a:rPr lang="es-SV" sz="1200" b="1" i="1" dirty="0" smtClean="0">
                <a:latin typeface="Georgia" panose="02040502050405020303" pitchFamily="18" charset="0"/>
              </a:rPr>
              <a:t>2</a:t>
            </a:r>
            <a:r>
              <a:rPr lang="es-SV" sz="800" b="1" dirty="0" smtClean="0">
                <a:latin typeface="Georgia" panose="02040502050405020303" pitchFamily="18" charset="0"/>
              </a:rPr>
              <a:t> </a:t>
            </a:r>
            <a:endParaRPr lang="es-SV" sz="8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669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1" y="409575"/>
            <a:ext cx="3992880" cy="2719705"/>
          </a:xfrm>
        </p:spPr>
        <p:txBody>
          <a:bodyPr>
            <a:normAutofit lnSpcReduction="10000"/>
          </a:bodyPr>
          <a:lstStyle/>
          <a:p>
            <a:r>
              <a:rPr lang="es-MX" sz="1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Este es un nuevo método que estamos usando y describe la historia de trabajadores forestales narradas por ellos mismos. </a:t>
            </a:r>
          </a:p>
          <a:p>
            <a:pPr marL="0" indent="0">
              <a:buNone/>
            </a:pPr>
            <a:endParaRPr lang="es-MX" sz="12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s-MX" sz="1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Esta historia que le vamos a mostrar es la historia de un trabajador </a:t>
            </a:r>
            <a:r>
              <a:rPr lang="es-MX" sz="1200" dirty="0">
                <a:solidFill>
                  <a:schemeClr val="tx1"/>
                </a:solidFill>
                <a:latin typeface="Georgia" panose="02040502050405020303" pitchFamily="18" charset="0"/>
              </a:rPr>
              <a:t>forestal </a:t>
            </a:r>
            <a:r>
              <a:rPr lang="es-MX" sz="1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que </a:t>
            </a:r>
            <a:r>
              <a:rPr lang="es-MX" sz="1200" dirty="0">
                <a:solidFill>
                  <a:schemeClr val="tx1"/>
                </a:solidFill>
                <a:latin typeface="Georgia" panose="02040502050405020303" pitchFamily="18" charset="0"/>
              </a:rPr>
              <a:t>constantemente sufrió maltrato y humillación por sus </a:t>
            </a:r>
            <a:r>
              <a:rPr lang="es-MX" sz="1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supervisores. Un </a:t>
            </a:r>
            <a:r>
              <a:rPr lang="es-MX" sz="1200" dirty="0">
                <a:solidFill>
                  <a:schemeClr val="tx1"/>
                </a:solidFill>
                <a:latin typeface="Georgia" panose="02040502050405020303" pitchFamily="18" charset="0"/>
              </a:rPr>
              <a:t>día, al estar trabajando en California por 25 días seguidos por 13 o 14 horas diarias, un amigo se descuidó  y cortó un pino que le cayó en la cabeza y </a:t>
            </a:r>
            <a:r>
              <a:rPr lang="es-MX" sz="1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un brazo </a:t>
            </a:r>
            <a:r>
              <a:rPr lang="es-MX" sz="1200" dirty="0">
                <a:solidFill>
                  <a:schemeClr val="tx1"/>
                </a:solidFill>
                <a:latin typeface="Georgia" panose="02040502050405020303" pitchFamily="18" charset="0"/>
              </a:rPr>
              <a:t>partiéndolo en </a:t>
            </a:r>
            <a:r>
              <a:rPr lang="es-MX" sz="1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3 lugares. </a:t>
            </a:r>
            <a:r>
              <a:rPr lang="es-MX" sz="1200" dirty="0">
                <a:solidFill>
                  <a:schemeClr val="tx1"/>
                </a:solidFill>
                <a:latin typeface="Georgia" panose="02040502050405020303" pitchFamily="18" charset="0"/>
              </a:rPr>
              <a:t>No </a:t>
            </a:r>
            <a:r>
              <a:rPr lang="es-MX" sz="1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recibió atención medica  </a:t>
            </a:r>
            <a:r>
              <a:rPr lang="es-MX" sz="1200" dirty="0">
                <a:solidFill>
                  <a:schemeClr val="tx1"/>
                </a:solidFill>
                <a:latin typeface="Georgia" panose="02040502050405020303" pitchFamily="18" charset="0"/>
              </a:rPr>
              <a:t>en California </a:t>
            </a:r>
            <a:r>
              <a:rPr lang="es-MX" sz="1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y tuvo </a:t>
            </a:r>
            <a:r>
              <a:rPr lang="es-MX" sz="1200" dirty="0">
                <a:solidFill>
                  <a:schemeClr val="tx1"/>
                </a:solidFill>
                <a:latin typeface="Georgia" panose="02040502050405020303" pitchFamily="18" charset="0"/>
              </a:rPr>
              <a:t>que </a:t>
            </a:r>
            <a:r>
              <a:rPr lang="es-MX" sz="1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regresar a Oregón </a:t>
            </a:r>
            <a:r>
              <a:rPr lang="es-MX" sz="1200" dirty="0">
                <a:solidFill>
                  <a:schemeClr val="tx1"/>
                </a:solidFill>
                <a:latin typeface="Georgia" panose="02040502050405020303" pitchFamily="18" charset="0"/>
              </a:rPr>
              <a:t>para </a:t>
            </a:r>
            <a:r>
              <a:rPr lang="es-MX" sz="1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que se la dieran allí.</a:t>
            </a:r>
            <a:endParaRPr lang="en-US" sz="12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s-MX" sz="1200" dirty="0" smtClean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r>
              <a:rPr lang="es-MX" sz="1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Vamos a ver la historia….</a:t>
            </a:r>
            <a:endParaRPr lang="en-US" sz="12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endParaRPr lang="en-US" sz="1200" dirty="0"/>
          </a:p>
        </p:txBody>
      </p:sp>
      <p:sp>
        <p:nvSpPr>
          <p:cNvPr id="6" name="Rectangle 5"/>
          <p:cNvSpPr/>
          <p:nvPr/>
        </p:nvSpPr>
        <p:spPr>
          <a:xfrm>
            <a:off x="3597398" y="3380601"/>
            <a:ext cx="143180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48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69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545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393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241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0899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9382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78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i="1" dirty="0" smtClean="0">
                <a:latin typeface="Georgia" panose="02040502050405020303" pitchFamily="18" charset="0"/>
              </a:rPr>
              <a:t>“</a:t>
            </a:r>
            <a:r>
              <a:rPr lang="en-US" sz="800" i="1" dirty="0">
                <a:latin typeface="Georgia" panose="02040502050405020303" pitchFamily="18" charset="0"/>
              </a:rPr>
              <a:t>Sueños </a:t>
            </a:r>
            <a:r>
              <a:rPr lang="en-US" sz="800" i="1" dirty="0" smtClean="0">
                <a:latin typeface="Georgia" panose="02040502050405020303" pitchFamily="18" charset="0"/>
              </a:rPr>
              <a:t>Americanos”      </a:t>
            </a:r>
            <a:r>
              <a:rPr lang="en-US" sz="1200" b="1" i="1" dirty="0">
                <a:latin typeface="Georgia" panose="02040502050405020303" pitchFamily="18" charset="0"/>
              </a:rPr>
              <a:t>3</a:t>
            </a:r>
            <a:r>
              <a:rPr lang="en-US" sz="800" b="1" dirty="0" smtClean="0">
                <a:latin typeface="Georgia" panose="02040502050405020303" pitchFamily="18" charset="0"/>
              </a:rPr>
              <a:t> </a:t>
            </a:r>
            <a:endParaRPr lang="en-US" sz="8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842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2689" y="1131249"/>
            <a:ext cx="3449007" cy="865518"/>
          </a:xfrm>
        </p:spPr>
        <p:txBody>
          <a:bodyPr/>
          <a:lstStyle/>
          <a:p>
            <a:r>
              <a:rPr lang="es-SV" dirty="0" smtClean="0">
                <a:latin typeface="Georgia" panose="02040502050405020303" pitchFamily="18" charset="0"/>
              </a:rPr>
              <a:t/>
            </a:r>
            <a:br>
              <a:rPr lang="es-SV" dirty="0" smtClean="0">
                <a:latin typeface="Georgia" panose="02040502050405020303" pitchFamily="18" charset="0"/>
              </a:rPr>
            </a:br>
            <a:r>
              <a:rPr lang="es-SV" sz="2228" dirty="0" smtClean="0">
                <a:latin typeface="Georgia" panose="02040502050405020303" pitchFamily="18" charset="0"/>
              </a:rPr>
              <a:t/>
            </a:r>
            <a:br>
              <a:rPr lang="es-SV" sz="2228" dirty="0" smtClean="0">
                <a:latin typeface="Georgia" panose="02040502050405020303" pitchFamily="18" charset="0"/>
              </a:rPr>
            </a:br>
            <a:r>
              <a:rPr lang="es-SV" sz="2000" cap="none" dirty="0" smtClean="0">
                <a:solidFill>
                  <a:schemeClr val="tx1"/>
                </a:solidFill>
                <a:latin typeface="Georgia" panose="02040502050405020303" pitchFamily="18" charset="0"/>
              </a:rPr>
              <a:t>Escuche las opiniones</a:t>
            </a:r>
            <a:endParaRPr lang="es-SV" sz="2000" cap="none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018573" y="0"/>
            <a:ext cx="3627162" cy="612934"/>
          </a:xfrm>
          <a:prstGeom prst="rect">
            <a:avLst/>
          </a:prstGeom>
        </p:spPr>
        <p:txBody>
          <a:bodyPr vert="horz" lIns="37719" tIns="18860" rIns="37719" bIns="1886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SV" sz="12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¿Que le pareció la historia? </a:t>
            </a:r>
            <a:endParaRPr lang="es-SV" sz="12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94192" y="3380601"/>
            <a:ext cx="143500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48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69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545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393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241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0899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9382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78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i="1" dirty="0" smtClean="0">
                <a:latin typeface="Georgia" panose="02040502050405020303" pitchFamily="18" charset="0"/>
              </a:rPr>
              <a:t>“</a:t>
            </a:r>
            <a:r>
              <a:rPr lang="en-US" sz="800" i="1" dirty="0">
                <a:latin typeface="Georgia" panose="02040502050405020303" pitchFamily="18" charset="0"/>
              </a:rPr>
              <a:t>Sueños </a:t>
            </a:r>
            <a:r>
              <a:rPr lang="en-US" sz="800" i="1" dirty="0" smtClean="0">
                <a:latin typeface="Georgia" panose="02040502050405020303" pitchFamily="18" charset="0"/>
              </a:rPr>
              <a:t>Americanos”      </a:t>
            </a:r>
            <a:r>
              <a:rPr lang="en-US" sz="1200" b="1" i="1" dirty="0">
                <a:latin typeface="Georgia" panose="02040502050405020303" pitchFamily="18" charset="0"/>
              </a:rPr>
              <a:t>4</a:t>
            </a:r>
            <a:r>
              <a:rPr lang="en-US" sz="800" b="1" dirty="0" smtClean="0">
                <a:latin typeface="Georgia" panose="02040502050405020303" pitchFamily="18" charset="0"/>
              </a:rPr>
              <a:t> </a:t>
            </a:r>
            <a:endParaRPr lang="en-US" sz="8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51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803602" y="1164891"/>
            <a:ext cx="3449007" cy="865518"/>
          </a:xfrm>
        </p:spPr>
        <p:txBody>
          <a:bodyPr/>
          <a:lstStyle/>
          <a:p>
            <a:r>
              <a:rPr lang="es-SV" dirty="0" smtClean="0">
                <a:latin typeface="Georgia" panose="02040502050405020303" pitchFamily="18" charset="0"/>
              </a:rPr>
              <a:t/>
            </a:r>
            <a:br>
              <a:rPr lang="es-SV" dirty="0" smtClean="0">
                <a:latin typeface="Georgia" panose="02040502050405020303" pitchFamily="18" charset="0"/>
              </a:rPr>
            </a:br>
            <a:r>
              <a:rPr lang="es-SV" sz="2228" dirty="0" smtClean="0">
                <a:latin typeface="Georgia" panose="02040502050405020303" pitchFamily="18" charset="0"/>
              </a:rPr>
              <a:t/>
            </a:r>
            <a:br>
              <a:rPr lang="es-SV" sz="2228" dirty="0" smtClean="0">
                <a:latin typeface="Georgia" panose="02040502050405020303" pitchFamily="18" charset="0"/>
              </a:rPr>
            </a:br>
            <a:r>
              <a:rPr lang="es-SV" sz="2000" cap="none" dirty="0" smtClean="0">
                <a:latin typeface="Georgia" panose="02040502050405020303" pitchFamily="18" charset="0"/>
              </a:rPr>
              <a:t>Escuche las opiniones</a:t>
            </a:r>
            <a:endParaRPr lang="es-SV" sz="2000" cap="none" dirty="0">
              <a:latin typeface="Georgia" panose="02040502050405020303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55324" y="159790"/>
            <a:ext cx="3039409" cy="641019"/>
          </a:xfrm>
          <a:prstGeom prst="rect">
            <a:avLst/>
          </a:prstGeom>
        </p:spPr>
        <p:txBody>
          <a:bodyPr vert="horz" lIns="37719" tIns="18860" rIns="37719" bIns="1886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SV" sz="1400" b="1" dirty="0" smtClean="0">
                <a:latin typeface="Georgia" panose="02040502050405020303" pitchFamily="18" charset="0"/>
              </a:rPr>
              <a:t>¿</a:t>
            </a:r>
            <a:r>
              <a:rPr lang="es-SV" sz="1200" b="1" dirty="0" smtClean="0">
                <a:latin typeface="Georgia" panose="02040502050405020303" pitchFamily="18" charset="0"/>
              </a:rPr>
              <a:t>QUÉ LE LLAMÓ LA ATENCIÓN DE LA HISTORIA?</a:t>
            </a:r>
            <a:endParaRPr lang="es-SV" sz="1200" b="1" dirty="0">
              <a:latin typeface="Georgia" panose="02040502050405020303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00604" y="3380601"/>
            <a:ext cx="1428596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48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69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545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393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241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0899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9382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78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z="800" i="1" dirty="0" smtClean="0">
                <a:latin typeface="Georgia" panose="02040502050405020303" pitchFamily="18" charset="0"/>
              </a:rPr>
              <a:t>“Sueños Americanos”      </a:t>
            </a:r>
            <a:r>
              <a:rPr lang="es-SV" sz="1200" b="1" i="1" dirty="0" smtClean="0">
                <a:latin typeface="Georgia" panose="02040502050405020303" pitchFamily="18" charset="0"/>
              </a:rPr>
              <a:t>5</a:t>
            </a:r>
            <a:r>
              <a:rPr lang="es-SV" sz="800" b="1" dirty="0" smtClean="0">
                <a:latin typeface="Georgia" panose="02040502050405020303" pitchFamily="18" charset="0"/>
              </a:rPr>
              <a:t> </a:t>
            </a:r>
            <a:endParaRPr lang="es-SV" sz="8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03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561865" y="227748"/>
            <a:ext cx="3132868" cy="659995"/>
          </a:xfrm>
          <a:prstGeom prst="rect">
            <a:avLst/>
          </a:prstGeom>
        </p:spPr>
        <p:txBody>
          <a:bodyPr vert="horz" lIns="37719" tIns="18860" rIns="37719" bIns="1886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SV" sz="1200" b="1" dirty="0" smtClean="0">
                <a:latin typeface="Georgia" panose="02040502050405020303" pitchFamily="18" charset="0"/>
              </a:rPr>
              <a:t>¿Cuál piensa es EL IMPACTO QUE EL ACCIDENTE TUVO EN la  FAMILIA del trabajador?</a:t>
            </a:r>
            <a:endParaRPr lang="es-SV" sz="1200" b="1" dirty="0">
              <a:latin typeface="Georgia" panose="02040502050405020303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08677" y="2877431"/>
            <a:ext cx="184731" cy="144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SV" sz="339" dirty="0">
              <a:latin typeface="Georgia" panose="02040502050405020303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6154" y="2132837"/>
            <a:ext cx="1135498" cy="582210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000" b="1" cap="none" dirty="0" smtClean="0">
                <a:latin typeface="Georgia" panose="02040502050405020303" pitchFamily="18" charset="0"/>
              </a:rPr>
              <a:t>Estrés, miedo, </a:t>
            </a:r>
          </a:p>
          <a:p>
            <a:r>
              <a:rPr lang="es-SV" sz="1000" b="1" cap="none" dirty="0" smtClean="0">
                <a:latin typeface="Georgia" panose="02040502050405020303" pitchFamily="18" charset="0"/>
              </a:rPr>
              <a:t>sobrecarga para la familia</a:t>
            </a:r>
            <a:endParaRPr lang="es-SV" sz="1000" b="1" cap="none" dirty="0">
              <a:latin typeface="Georgia" panose="02040502050405020303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944527" y="2237106"/>
            <a:ext cx="1204756" cy="251929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000" b="1" cap="none" dirty="0" smtClean="0">
                <a:latin typeface="Georgia" panose="02040502050405020303" pitchFamily="18" charset="0"/>
              </a:rPr>
              <a:t>Tiempo lejos de la familia</a:t>
            </a:r>
            <a:endParaRPr lang="es-SV" sz="1000" b="1" cap="none" dirty="0">
              <a:latin typeface="Georgia" panose="02040502050405020303" pitchFamily="18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100275" y="2213982"/>
            <a:ext cx="1579985" cy="226368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000" b="1" cap="none" dirty="0" smtClean="0">
                <a:latin typeface="Georgia" panose="02040502050405020303" pitchFamily="18" charset="0"/>
              </a:rPr>
              <a:t>Menos ingresos</a:t>
            </a:r>
            <a:endParaRPr lang="es-SV" sz="1000" b="1" cap="none" dirty="0">
              <a:latin typeface="Georgia" panose="02040502050405020303" pitchFamily="18" charset="0"/>
            </a:endParaRPr>
          </a:p>
        </p:txBody>
      </p:sp>
      <p:pic>
        <p:nvPicPr>
          <p:cNvPr id="2054" name="Picture 6" descr="C:\Users\Are\AppData\Local\Microsoft\Windows\INetCache\IE\9UOC2NII\worry1[1]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152" y="1269284"/>
            <a:ext cx="740720" cy="745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Are\AppData\Local\Microsoft\Windows\INetCache\IE\4LXRQ9XN\sands-of-tim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936" y="1269284"/>
            <a:ext cx="859938" cy="859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Are\AppData\Local\Microsoft\Windows\INetCache\IE\4LXRQ9XN\no_money_by_gabreleiros[1]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1033" y="1269284"/>
            <a:ext cx="858471" cy="987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3594192" y="3380601"/>
            <a:ext cx="143500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48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69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545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393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241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0899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9382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78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z="800" i="1" dirty="0" smtClean="0">
                <a:latin typeface="Georgia" panose="02040502050405020303" pitchFamily="18" charset="0"/>
              </a:rPr>
              <a:t>“Sueños Americanos”      </a:t>
            </a:r>
            <a:r>
              <a:rPr lang="es-SV" sz="1200" b="1" i="1" dirty="0" smtClean="0">
                <a:latin typeface="Georgia" panose="02040502050405020303" pitchFamily="18" charset="0"/>
              </a:rPr>
              <a:t>6</a:t>
            </a:r>
            <a:r>
              <a:rPr lang="es-SV" sz="800" b="1" dirty="0" smtClean="0">
                <a:latin typeface="Georgia" panose="02040502050405020303" pitchFamily="18" charset="0"/>
              </a:rPr>
              <a:t> </a:t>
            </a:r>
            <a:endParaRPr lang="es-SV" sz="8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90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467770" y="87464"/>
            <a:ext cx="3241120" cy="654876"/>
          </a:xfrm>
          <a:prstGeom prst="rect">
            <a:avLst/>
          </a:prstGeom>
        </p:spPr>
        <p:txBody>
          <a:bodyPr vert="horz" lIns="37719" tIns="18860" rIns="37719" bIns="1886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SV" sz="1200" b="1" dirty="0" smtClean="0">
                <a:latin typeface="Georgia" panose="02040502050405020303" pitchFamily="18" charset="0"/>
              </a:rPr>
              <a:t>¿ Como cree se podían haber prevenido estas lesiones?</a:t>
            </a:r>
            <a:endParaRPr lang="es-SV" sz="1200" b="1" dirty="0">
              <a:latin typeface="Georgia" panose="02040502050405020303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2228" y="2829480"/>
            <a:ext cx="184731" cy="144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SV" sz="339" dirty="0">
              <a:latin typeface="Georgia" panose="02040502050405020303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151487" y="1811465"/>
            <a:ext cx="1099240" cy="371193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000" b="1" cap="none" dirty="0" smtClean="0">
                <a:latin typeface="Georgia" panose="02040502050405020303" pitchFamily="18" charset="0"/>
              </a:rPr>
              <a:t>Tener plan de emergencia</a:t>
            </a:r>
            <a:endParaRPr lang="es-SV" sz="1000" b="1" cap="none" dirty="0">
              <a:latin typeface="Georgia" panose="02040502050405020303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49011" y="1943410"/>
            <a:ext cx="1643846" cy="365096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000" b="1" cap="none" dirty="0" smtClean="0">
                <a:latin typeface="Georgia" panose="02040502050405020303" pitchFamily="18" charset="0"/>
              </a:rPr>
              <a:t>La ley requiere que los trabajadores trabajen por lo menos 2 árboles de separación.</a:t>
            </a:r>
            <a:endParaRPr lang="es-SV" sz="1000" b="1" cap="none" dirty="0">
              <a:latin typeface="Georgia" panose="02040502050405020303" pitchFamily="18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250727" y="1827849"/>
            <a:ext cx="1268837" cy="432516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000" b="1" cap="none" dirty="0" smtClean="0">
                <a:latin typeface="Georgia" panose="02040502050405020303" pitchFamily="18" charset="0"/>
              </a:rPr>
              <a:t>Mejorar la comunicación en el trabajo</a:t>
            </a:r>
            <a:endParaRPr lang="es-SV" sz="1000" b="1" cap="none" dirty="0">
              <a:latin typeface="Georgia" panose="02040502050405020303" pitchFamily="18" charset="0"/>
            </a:endParaRPr>
          </a:p>
        </p:txBody>
      </p:sp>
      <p:pic>
        <p:nvPicPr>
          <p:cNvPr id="7" name="Picture 5" descr="C:\Users\Are\AppData\Local\Microsoft\Windows\INetCache\IE\BV84MBEL\telefono_de_emergencia__Custom__1296591727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3198" y="1157235"/>
            <a:ext cx="589359" cy="589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619375" y="2049255"/>
            <a:ext cx="145983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s-SV" sz="900" dirty="0" smtClean="0">
                <a:latin typeface="Georgia" panose="02040502050405020303" pitchFamily="18" charset="0"/>
              </a:rPr>
              <a:t> </a:t>
            </a:r>
            <a:endParaRPr lang="es-SV" sz="900" dirty="0">
              <a:latin typeface="Georgia" panose="02040502050405020303" pitchFamily="18" charset="0"/>
            </a:endParaRPr>
          </a:p>
        </p:txBody>
      </p:sp>
      <p:pic>
        <p:nvPicPr>
          <p:cNvPr id="12" name="Picture 4" descr="C:\Users\Are\AppData\Local\Microsoft\Windows\INetCache\IE\9UOC2NII\Talk[1]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403" y="1233569"/>
            <a:ext cx="625432" cy="38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2092857" y="2352943"/>
            <a:ext cx="1725059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s-SV" sz="900" dirty="0" smtClean="0">
                <a:latin typeface="Georgia" panose="02040502050405020303" pitchFamily="18" charset="0"/>
              </a:rPr>
              <a:t>Mirar arriba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s-SV" sz="900" dirty="0" smtClean="0">
                <a:latin typeface="Georgia" panose="02040502050405020303" pitchFamily="18" charset="0"/>
              </a:rPr>
              <a:t>Mirar abajo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s-SV" sz="900" dirty="0" smtClean="0">
                <a:latin typeface="Georgia" panose="02040502050405020303" pitchFamily="18" charset="0"/>
              </a:rPr>
              <a:t>Mirar a todos lados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s-ES" sz="900" dirty="0" smtClean="0">
                <a:latin typeface="Georgia" panose="02040502050405020303" pitchFamily="18" charset="0"/>
              </a:rPr>
              <a:t>Cuidado </a:t>
            </a:r>
            <a:r>
              <a:rPr lang="es-ES" sz="900" dirty="0">
                <a:latin typeface="Georgia" panose="02040502050405020303" pitchFamily="18" charset="0"/>
              </a:rPr>
              <a:t>con los compañeros de trabajo </a:t>
            </a:r>
          </a:p>
        </p:txBody>
      </p:sp>
      <p:sp>
        <p:nvSpPr>
          <p:cNvPr id="5" name="Right Arrow 4"/>
          <p:cNvSpPr/>
          <p:nvPr/>
        </p:nvSpPr>
        <p:spPr>
          <a:xfrm>
            <a:off x="1628419" y="2546108"/>
            <a:ext cx="386752" cy="199250"/>
          </a:xfrm>
          <a:prstGeom prst="rightArrow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339" dirty="0">
              <a:latin typeface="Georgia" panose="02040502050405020303" pitchFamily="18" charset="0"/>
            </a:endParaRPr>
          </a:p>
        </p:txBody>
      </p:sp>
      <p:pic>
        <p:nvPicPr>
          <p:cNvPr id="1026" name="Picture 2" descr="C:\Users\Are\AppData\Local\Microsoft\Windows\INetCache\IE\4LXRQ9XN\Eye-Black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8708" y="2716143"/>
            <a:ext cx="362411" cy="20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:\Users\Are\AppData\Local\Microsoft\Windows\INetCache\IE\4LXRQ9XN\Eye-Black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78171" y="2717007"/>
            <a:ext cx="362411" cy="20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3659914" y="3442156"/>
            <a:ext cx="143500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48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69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545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393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241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0899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9382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78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z="800" i="1" dirty="0">
                <a:latin typeface="Georgia" panose="02040502050405020303" pitchFamily="18" charset="0"/>
              </a:rPr>
              <a:t>“Sueños Americanos”      </a:t>
            </a:r>
            <a:r>
              <a:rPr lang="es-SV" sz="1200" b="1" i="1" dirty="0">
                <a:latin typeface="Georgia" panose="02040502050405020303" pitchFamily="18" charset="0"/>
              </a:rPr>
              <a:t>7</a:t>
            </a:r>
            <a:r>
              <a:rPr lang="es-SV" sz="1200" b="1" dirty="0">
                <a:latin typeface="Georgia" panose="02040502050405020303" pitchFamily="18" charset="0"/>
              </a:rPr>
              <a:t> 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22273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06959" y="1014475"/>
            <a:ext cx="1414269" cy="774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46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587703" y="117469"/>
            <a:ext cx="3161095" cy="612934"/>
          </a:xfrm>
          <a:prstGeom prst="rect">
            <a:avLst/>
          </a:prstGeom>
        </p:spPr>
        <p:txBody>
          <a:bodyPr vert="horz" lIns="37719" tIns="18860" rIns="37719" bIns="1886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SV" sz="1200" b="1" dirty="0">
                <a:latin typeface="Georgia" panose="02040502050405020303" pitchFamily="18" charset="0"/>
              </a:rPr>
              <a:t>¿Cuáles son las OBLIGACIONES DEL CONTRATISTA?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96034" y="1223137"/>
            <a:ext cx="1500837" cy="252906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1000" b="1" cap="none" dirty="0" smtClean="0">
                <a:latin typeface="Georgia" panose="02040502050405020303" pitchFamily="18" charset="0"/>
              </a:rPr>
              <a:t>Proveer equipo de protección personal</a:t>
            </a:r>
            <a:endParaRPr lang="es-SV" sz="1000" b="1" cap="none" dirty="0">
              <a:latin typeface="Georgia" panose="02040502050405020303" pitchFamily="18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2430781" y="1444606"/>
            <a:ext cx="2140536" cy="216258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000" b="1" cap="none" dirty="0" smtClean="0">
                <a:latin typeface="Georgia" panose="02040502050405020303" pitchFamily="18" charset="0"/>
              </a:rPr>
              <a:t>Proveer compensación médica</a:t>
            </a:r>
            <a:endParaRPr lang="es-SV" sz="1000" b="1" cap="none" dirty="0">
              <a:latin typeface="Georgia" panose="02040502050405020303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015186" y="858376"/>
            <a:ext cx="858053" cy="315769"/>
            <a:chOff x="7246961" y="4453287"/>
            <a:chExt cx="3526565" cy="1332527"/>
          </a:xfrm>
        </p:grpSpPr>
        <p:pic>
          <p:nvPicPr>
            <p:cNvPr id="10" name="Picture 9" descr="C:\Users\Are\AppData\Local\Microsoft\Windows\INetCache\IE\9UOC2NII\yves-guillou-protections[1]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800" t="25118" b="50000"/>
            <a:stretch/>
          </p:blipFill>
          <p:spPr bwMode="auto">
            <a:xfrm>
              <a:off x="8346729" y="4542351"/>
              <a:ext cx="1185015" cy="12328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9" descr="C:\Users\Are\AppData\Local\Microsoft\Windows\INetCache\IE\9UOC2NII\yves-guillou-protections[1]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118" r="67422" b="50000"/>
            <a:stretch/>
          </p:blipFill>
          <p:spPr bwMode="auto">
            <a:xfrm>
              <a:off x="7246961" y="4584000"/>
              <a:ext cx="1133611" cy="12018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9" descr="C:\Users\Are\AppData\Local\Microsoft\Windows\INetCache\IE\9UOC2NII\yves-guillou-protections[1]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000" r="67263" b="23936"/>
            <a:stretch/>
          </p:blipFill>
          <p:spPr bwMode="auto">
            <a:xfrm>
              <a:off x="9599986" y="4453287"/>
              <a:ext cx="1173540" cy="12969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Title 1"/>
          <p:cNvSpPr txBox="1">
            <a:spLocks/>
          </p:cNvSpPr>
          <p:nvPr/>
        </p:nvSpPr>
        <p:spPr>
          <a:xfrm>
            <a:off x="2487056" y="2017701"/>
            <a:ext cx="1645417" cy="289352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1000" b="1" cap="none" dirty="0" smtClean="0">
                <a:latin typeface="Georgia" panose="02040502050405020303" pitchFamily="18" charset="0"/>
              </a:rPr>
              <a:t>Al lesionarse, proveer transporte seguro</a:t>
            </a:r>
            <a:endParaRPr lang="es-SV" sz="1000" b="1" cap="none" dirty="0">
              <a:latin typeface="Georgia" panose="02040502050405020303" pitchFamily="18" charset="0"/>
            </a:endParaRPr>
          </a:p>
        </p:txBody>
      </p:sp>
      <p:pic>
        <p:nvPicPr>
          <p:cNvPr id="4104" name="Picture 8" descr="C:\Users\Are\AppData\Local\Microsoft\Windows\INetCache\IE\4LXRQ9XN\van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1733" y="2168032"/>
            <a:ext cx="551591" cy="281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itle 1"/>
          <p:cNvSpPr txBox="1">
            <a:spLocks/>
          </p:cNvSpPr>
          <p:nvPr/>
        </p:nvSpPr>
        <p:spPr>
          <a:xfrm>
            <a:off x="133391" y="564277"/>
            <a:ext cx="2875417" cy="252906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SV" sz="700" b="1" i="1" dirty="0" smtClean="0">
                <a:latin typeface="Georgia" panose="02040502050405020303" pitchFamily="18" charset="0"/>
              </a:rPr>
              <a:t>(RESPECTO A LAS CONDICIONES DE TRABAJO)</a:t>
            </a:r>
            <a:endParaRPr lang="es-SV" sz="700" b="1" i="1" dirty="0">
              <a:latin typeface="Georgia" panose="02040502050405020303" pitchFamily="18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830701" y="1687142"/>
            <a:ext cx="1374444" cy="265698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1000" b="1" cap="none" dirty="0" smtClean="0">
                <a:latin typeface="Georgia" panose="02040502050405020303" pitchFamily="18" charset="0"/>
              </a:rPr>
              <a:t>Ambiente de trabajo seguro</a:t>
            </a:r>
            <a:endParaRPr lang="es-SV" sz="1000" b="1" cap="none" dirty="0">
              <a:latin typeface="Georgia" panose="02040502050405020303" pitchFamily="18" charset="0"/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796034" y="2129150"/>
            <a:ext cx="1488731" cy="698766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1000" b="1" cap="none" dirty="0" smtClean="0">
                <a:latin typeface="Georgia" panose="02040502050405020303" pitchFamily="18" charset="0"/>
              </a:rPr>
              <a:t>Proveer información y entrenamiento sobre los peligros en el trabajo</a:t>
            </a:r>
            <a:endParaRPr lang="es-SV" sz="1000" b="1" cap="none" dirty="0">
              <a:latin typeface="Georgia" panose="02040502050405020303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04680" y="2737525"/>
            <a:ext cx="121499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s-SV" sz="800" dirty="0" smtClean="0">
                <a:latin typeface="Georgia" panose="02040502050405020303" pitchFamily="18" charset="0"/>
              </a:rPr>
              <a:t>En idioma y forma que comprendan</a:t>
            </a:r>
          </a:p>
          <a:p>
            <a:pPr marL="0" lvl="2"/>
            <a:endParaRPr lang="es-SV" sz="800" dirty="0">
              <a:latin typeface="Georgia" panose="02040502050405020303" pitchFamily="18" charset="0"/>
            </a:endParaRPr>
          </a:p>
        </p:txBody>
      </p:sp>
      <p:pic>
        <p:nvPicPr>
          <p:cNvPr id="2050" name="Picture 2" descr="C:\Users\Are\AppData\Local\Microsoft\Windows\INetCache\IE\QX31Q90G\Yes_Check_Circle.svg[1]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79" y="1683718"/>
            <a:ext cx="256855" cy="256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C:\Users\Are\AppData\Local\Microsoft\Windows\INetCache\IE\QX31Q90G\Yes_Check_Circle.svg[1]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74" y="1191197"/>
            <a:ext cx="256855" cy="256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C:\Users\Are\AppData\Local\Microsoft\Windows\INetCache\IE\QX31Q90G\Yes_Check_Circle.svg[1]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74" y="2210621"/>
            <a:ext cx="256855" cy="256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itle 1"/>
          <p:cNvSpPr txBox="1">
            <a:spLocks/>
          </p:cNvSpPr>
          <p:nvPr/>
        </p:nvSpPr>
        <p:spPr>
          <a:xfrm>
            <a:off x="2517342" y="1625000"/>
            <a:ext cx="2053975" cy="291669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s-SV" sz="800" cap="none" dirty="0" smtClean="0">
                <a:latin typeface="Georgia" panose="02040502050405020303" pitchFamily="18" charset="0"/>
              </a:rPr>
              <a:t>Pagar los gastos médicos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s-SV" sz="800" cap="none" dirty="0" smtClean="0">
                <a:latin typeface="Georgia" panose="02040502050405020303" pitchFamily="18" charset="0"/>
              </a:rPr>
              <a:t>Posible pago por salario perdido</a:t>
            </a:r>
            <a:endParaRPr lang="es-SV" sz="800" u="sng" cap="none" dirty="0">
              <a:latin typeface="Georgia" panose="02040502050405020303" pitchFamily="18" charset="0"/>
            </a:endParaRPr>
          </a:p>
        </p:txBody>
      </p:sp>
      <p:pic>
        <p:nvPicPr>
          <p:cNvPr id="30" name="Picture 2" descr="C:\Users\Are\AppData\Local\Microsoft\Windows\INetCache\IE\QX31Q90G\Yes_Check_Circle.svg[1]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5144" y="1434042"/>
            <a:ext cx="256855" cy="256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C:\Users\Are\AppData\Local\Microsoft\Windows\INetCache\IE\QX31Q90G\Yes_Check_Circle.svg[1]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5144" y="2017701"/>
            <a:ext cx="256855" cy="256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C:\Users\Are\AppData\Local\Microsoft\Windows\INetCache\IE\QX31Q90G\Yes_Check_Circle.svg[1]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2381" y="1038985"/>
            <a:ext cx="256855" cy="256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itle 1"/>
          <p:cNvSpPr txBox="1">
            <a:spLocks/>
          </p:cNvSpPr>
          <p:nvPr/>
        </p:nvSpPr>
        <p:spPr>
          <a:xfrm>
            <a:off x="2448765" y="971474"/>
            <a:ext cx="2054795" cy="452339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1000" b="1" cap="none" dirty="0" smtClean="0">
                <a:latin typeface="Georgia" panose="02040502050405020303" pitchFamily="18" charset="0"/>
              </a:rPr>
              <a:t>Tener plan de emergencia y botiquín de primeros auxilios</a:t>
            </a:r>
            <a:endParaRPr lang="es-SV" sz="1000" b="1" cap="none" dirty="0">
              <a:latin typeface="Georgia" panose="02040502050405020303" pitchFamily="18" charset="0"/>
            </a:endParaRPr>
          </a:p>
        </p:txBody>
      </p:sp>
      <p:pic>
        <p:nvPicPr>
          <p:cNvPr id="34" name="Picture 11" descr="C:\Users\Are\AppData\Local\Microsoft\Windows\INetCache\IE\QX31Q90G\emergency-clipart-12422396261783581009Cruz_Roja.svg_.med_-300x300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5063" y="980140"/>
            <a:ext cx="237558" cy="237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C:\Users\Are\AppData\Local\Microsoft\Windows\INetCache\IE\QX31Q90G\Yes_Check_Circle.svg[1]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5144" y="2550268"/>
            <a:ext cx="256855" cy="256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itle 1"/>
          <p:cNvSpPr txBox="1">
            <a:spLocks/>
          </p:cNvSpPr>
          <p:nvPr/>
        </p:nvSpPr>
        <p:spPr>
          <a:xfrm>
            <a:off x="2458918" y="2550268"/>
            <a:ext cx="1846145" cy="216258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1000" b="1" cap="none" dirty="0" smtClean="0">
                <a:latin typeface="Georgia" panose="02040502050405020303" pitchFamily="18" charset="0"/>
              </a:rPr>
              <a:t>Proveer agua limpia y respetar los descansos</a:t>
            </a:r>
            <a:endParaRPr lang="es-SV" sz="1000" b="1" cap="none" dirty="0">
              <a:latin typeface="Georgia" panose="02040502050405020303" pitchFamily="18" charset="0"/>
            </a:endParaRPr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2487056" y="2766526"/>
            <a:ext cx="2084261" cy="291669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s-SV" sz="800" cap="none" dirty="0" smtClean="0">
                <a:latin typeface="Georgia" panose="02040502050405020303" pitchFamily="18" charset="0"/>
              </a:rPr>
              <a:t>Fatiga y deshidratación aumentan probabilidad de sufrir accidentes</a:t>
            </a:r>
            <a:endParaRPr lang="es-SV" sz="800" u="sng" cap="none" dirty="0">
              <a:latin typeface="Georgia" panose="02040502050405020303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589382" y="3380601"/>
            <a:ext cx="143981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48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69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545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393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241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0899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9382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78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z="800" i="1" dirty="0" smtClean="0">
                <a:latin typeface="Georgia" panose="02040502050405020303" pitchFamily="18" charset="0"/>
              </a:rPr>
              <a:t>“Sueños Americanos”      </a:t>
            </a:r>
            <a:r>
              <a:rPr lang="es-SV" sz="1200" b="1" i="1" dirty="0" smtClean="0">
                <a:latin typeface="Georgia" panose="02040502050405020303" pitchFamily="18" charset="0"/>
              </a:rPr>
              <a:t>8</a:t>
            </a:r>
            <a:r>
              <a:rPr lang="es-SV" sz="800" b="1" dirty="0" smtClean="0">
                <a:latin typeface="Georgia" panose="02040502050405020303" pitchFamily="18" charset="0"/>
              </a:rPr>
              <a:t> </a:t>
            </a:r>
            <a:endParaRPr lang="es-SV" sz="800" b="1" dirty="0">
              <a:latin typeface="Georgia" panose="02040502050405020303" pitchFamily="18" charset="0"/>
            </a:endParaRPr>
          </a:p>
        </p:txBody>
      </p:sp>
      <p:pic>
        <p:nvPicPr>
          <p:cNvPr id="38" name="Picture 7" descr="C:\Users\Are\AppData\Local\Microsoft\Windows\INetCache\IE\4LXRQ9XN\plasticka-lahev[1]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528" y="2550268"/>
            <a:ext cx="409683" cy="525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947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332187" y="415621"/>
            <a:ext cx="3419404" cy="475472"/>
          </a:xfrm>
          <a:prstGeom prst="rect">
            <a:avLst/>
          </a:prstGeom>
        </p:spPr>
        <p:txBody>
          <a:bodyPr vert="horz" lIns="37719" tIns="18860" rIns="37719" bIns="1886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SV" sz="12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¿Qué pasos debe tomar la COMPAÑÍA cuando ocurre una lesión en el trabajo?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22228" y="2829480"/>
            <a:ext cx="184731" cy="144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SV" sz="339" dirty="0">
              <a:latin typeface="Georgia" panose="02040502050405020303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226577" y="866260"/>
            <a:ext cx="3220430" cy="251929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900" b="1" cap="none" dirty="0" smtClean="0">
                <a:latin typeface="Georgia" panose="02040502050405020303" pitchFamily="18" charset="0"/>
              </a:rPr>
              <a:t>El mayordomo debe de ser notificado inmediatamente</a:t>
            </a:r>
            <a:endParaRPr lang="es-SV" sz="900" b="1" cap="none" dirty="0">
              <a:latin typeface="Georgia" panose="02040502050405020303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373454" y="1261562"/>
            <a:ext cx="2989985" cy="302025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800" b="1" cap="none" dirty="0" smtClean="0">
                <a:solidFill>
                  <a:schemeClr val="tx1"/>
                </a:solidFill>
                <a:latin typeface="Georgia" panose="02040502050405020303" pitchFamily="18" charset="0"/>
              </a:rPr>
              <a:t>Debe llevar al lesionado al hospital más cercano</a:t>
            </a:r>
            <a:endParaRPr lang="es-SV" sz="800" b="1" cap="none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2177901" y="2771955"/>
            <a:ext cx="2427116" cy="226623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SV" sz="800" b="1" cap="none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l"/>
            <a:r>
              <a:rPr lang="es-SV" sz="800" b="1" cap="none" dirty="0" smtClean="0">
                <a:solidFill>
                  <a:schemeClr val="tx1"/>
                </a:solidFill>
                <a:latin typeface="Georgia" panose="02040502050405020303" pitchFamily="18" charset="0"/>
              </a:rPr>
              <a:t>El lesionado debe tener suficiente tiempo para recuperarse </a:t>
            </a:r>
          </a:p>
          <a:p>
            <a:pPr algn="l"/>
            <a:endParaRPr lang="es-SV" sz="800" b="1" cap="none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l"/>
            <a:endParaRPr lang="es-SV" sz="700" b="1" cap="none" dirty="0">
              <a:latin typeface="Georgia" panose="02040502050405020303" pitchFamily="18" charset="0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1588526" y="1692447"/>
            <a:ext cx="2356623" cy="309671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800" b="1" cap="none" dirty="0" smtClean="0">
                <a:solidFill>
                  <a:schemeClr val="tx1"/>
                </a:solidFill>
                <a:latin typeface="Georgia" panose="02040502050405020303" pitchFamily="18" charset="0"/>
              </a:rPr>
              <a:t>El lesionado debe Recibir atención médica adecuada</a:t>
            </a:r>
            <a:endParaRPr lang="es-SV" sz="800" b="1" cap="none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pic>
        <p:nvPicPr>
          <p:cNvPr id="7" name="Picture 3" descr="C:\Users\Are\AppData\Local\Microsoft\Windows\INetCache\IE\4LXRQ9XN\Bundesstraße_1_number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67" y="847831"/>
            <a:ext cx="613142" cy="367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Are\AppData\Local\Microsoft\Windows\INetCache\IE\BV84MBEL\Bundesstraße_2_number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085" y="1353004"/>
            <a:ext cx="601102" cy="360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5" descr="C:\Users\Are\AppData\Local\Microsoft\Windows\INetCache\IE\4LXRQ9XN\Bundesstraße_4_number.svg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6045" y="2206869"/>
            <a:ext cx="601494" cy="360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/>
          <p:cNvGrpSpPr/>
          <p:nvPr/>
        </p:nvGrpSpPr>
        <p:grpSpPr>
          <a:xfrm>
            <a:off x="973493" y="1764884"/>
            <a:ext cx="601494" cy="420706"/>
            <a:chOff x="4653724" y="1672956"/>
            <a:chExt cx="1458168" cy="1019892"/>
          </a:xfrm>
        </p:grpSpPr>
        <p:grpSp>
          <p:nvGrpSpPr>
            <p:cNvPr id="12" name="Group 11"/>
            <p:cNvGrpSpPr/>
            <p:nvPr/>
          </p:nvGrpSpPr>
          <p:grpSpPr>
            <a:xfrm>
              <a:off x="4653724" y="1672956"/>
              <a:ext cx="1458168" cy="874331"/>
              <a:chOff x="4653724" y="1672956"/>
              <a:chExt cx="1458168" cy="874331"/>
            </a:xfrm>
          </p:grpSpPr>
          <p:pic>
            <p:nvPicPr>
              <p:cNvPr id="1029" name="Picture 5" descr="C:\Users\Are\AppData\Local\Microsoft\Windows\INetCache\IE\4LXRQ9XN\Bundesstraße_4_number.svg[1]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53724" y="1672956"/>
                <a:ext cx="1458168" cy="8743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5" descr="C:\Users\Are\AppData\Local\Microsoft\Windows\INetCache\IE\4LXRQ9XN\Bundesstraße_4_number.svg[1].png"/>
              <p:cNvPicPr>
                <a:picLocks noChangeAspect="1" noChangeArrowheads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300" t="13294" r="65425" b="19426"/>
              <a:stretch/>
            </p:blipFill>
            <p:spPr bwMode="auto">
              <a:xfrm>
                <a:off x="5125570" y="1775750"/>
                <a:ext cx="397716" cy="5882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0" name="TextBox 9"/>
            <p:cNvSpPr txBox="1"/>
            <p:nvPr/>
          </p:nvSpPr>
          <p:spPr>
            <a:xfrm>
              <a:off x="4985520" y="1699414"/>
              <a:ext cx="805193" cy="993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SV" sz="2063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3</a:t>
              </a:r>
              <a:endParaRPr lang="es-SV" sz="2063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  <p:pic>
        <p:nvPicPr>
          <p:cNvPr id="1032" name="Picture 8" descr="C:\Users\Are\AppData\Local\Microsoft\Windows\INetCache\IE\BV84MBEL\hospital5-240x199[1]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406" y="1499083"/>
            <a:ext cx="534043" cy="442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itle 1"/>
          <p:cNvSpPr txBox="1">
            <a:spLocks/>
          </p:cNvSpPr>
          <p:nvPr/>
        </p:nvSpPr>
        <p:spPr>
          <a:xfrm>
            <a:off x="1858586" y="2165362"/>
            <a:ext cx="2253336" cy="367339"/>
          </a:xfrm>
          <a:prstGeom prst="rect">
            <a:avLst/>
          </a:prstGeom>
        </p:spPr>
        <p:txBody>
          <a:bodyPr vert="horz" lIns="37719" tIns="18860" rIns="37719" bIns="1886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800" b="1" cap="none" dirty="0" smtClean="0">
                <a:solidFill>
                  <a:schemeClr val="tx1"/>
                </a:solidFill>
                <a:latin typeface="Georgia" panose="02040502050405020303" pitchFamily="18" charset="0"/>
              </a:rPr>
              <a:t>El lesionado debe ser informado que puede aplicar para recibir compensación del trabajador</a:t>
            </a:r>
            <a:endParaRPr lang="es-SV" sz="800" b="1" cap="none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918773" y="1947035"/>
            <a:ext cx="196612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s-SV" sz="800" dirty="0" smtClean="0">
                <a:latin typeface="Georgia" panose="02040502050405020303" pitchFamily="18" charset="0"/>
              </a:rPr>
              <a:t>Y pago por sueldo perdido</a:t>
            </a:r>
            <a:endParaRPr lang="es-SV" sz="800" dirty="0">
              <a:latin typeface="Georgia" panose="02040502050405020303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574987" y="2654662"/>
            <a:ext cx="601494" cy="409792"/>
            <a:chOff x="4669805" y="5413161"/>
            <a:chExt cx="1458168" cy="993434"/>
          </a:xfrm>
        </p:grpSpPr>
        <p:grpSp>
          <p:nvGrpSpPr>
            <p:cNvPr id="25" name="Group 24"/>
            <p:cNvGrpSpPr/>
            <p:nvPr/>
          </p:nvGrpSpPr>
          <p:grpSpPr>
            <a:xfrm>
              <a:off x="4669805" y="5427576"/>
              <a:ext cx="1458168" cy="874331"/>
              <a:chOff x="4578092" y="1632013"/>
              <a:chExt cx="1458168" cy="874331"/>
            </a:xfrm>
          </p:grpSpPr>
          <p:pic>
            <p:nvPicPr>
              <p:cNvPr id="27" name="Picture 5" descr="C:\Users\Are\AppData\Local\Microsoft\Windows\INetCache\IE\4LXRQ9XN\Bundesstraße_4_number.svg[1]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78092" y="1632013"/>
                <a:ext cx="1458168" cy="8743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8" name="Picture 5" descr="C:\Users\Are\AppData\Local\Microsoft\Windows\INetCache\IE\4LXRQ9XN\Bundesstraße_4_number.svg[1].png"/>
              <p:cNvPicPr>
                <a:picLocks noChangeAspect="1" noChangeArrowheads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300" t="13294" r="65425" b="19426"/>
              <a:stretch/>
            </p:blipFill>
            <p:spPr bwMode="auto">
              <a:xfrm>
                <a:off x="5125570" y="1775750"/>
                <a:ext cx="397716" cy="5882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6" name="TextBox 25"/>
            <p:cNvSpPr txBox="1"/>
            <p:nvPr/>
          </p:nvSpPr>
          <p:spPr>
            <a:xfrm>
              <a:off x="5013546" y="5413161"/>
              <a:ext cx="805193" cy="993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SV" sz="2063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5</a:t>
              </a:r>
              <a:endParaRPr lang="es-SV" sz="2063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1365558" y="1107994"/>
            <a:ext cx="28589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s-SV" sz="800" dirty="0" smtClean="0">
                <a:latin typeface="Georgia" panose="02040502050405020303" pitchFamily="18" charset="0"/>
              </a:rPr>
              <a:t>Para evaluar la situación</a:t>
            </a:r>
            <a:endParaRPr lang="es-SV" sz="800" dirty="0">
              <a:latin typeface="Georgia" panose="02040502050405020303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588526" y="1445602"/>
            <a:ext cx="16482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s-SV" sz="800" dirty="0" smtClean="0">
                <a:latin typeface="Georgia" panose="02040502050405020303" pitchFamily="18" charset="0"/>
              </a:rPr>
              <a:t>Dependiendo de la gravedad</a:t>
            </a:r>
            <a:endParaRPr lang="es-SV" sz="800" dirty="0">
              <a:latin typeface="Georgia" panose="02040502050405020303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176481" y="2483137"/>
            <a:ext cx="1177352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s-SV" sz="800" dirty="0" smtClean="0">
                <a:latin typeface="Georgia" panose="02040502050405020303" pitchFamily="18" charset="0"/>
              </a:rPr>
              <a:t>Llenar forma 801</a:t>
            </a:r>
            <a:endParaRPr lang="es-SV" sz="800" dirty="0">
              <a:latin typeface="Georgia" panose="02040502050405020303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594192" y="3380601"/>
            <a:ext cx="143500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48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69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5450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3933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241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0899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9382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7866" algn="l" defTabSz="416966" rtl="0" eaLnBrk="1" latinLnBrk="0" hangingPunct="1">
              <a:defRPr sz="8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z="800" i="1" dirty="0" smtClean="0">
                <a:latin typeface="Georgia" panose="02040502050405020303" pitchFamily="18" charset="0"/>
              </a:rPr>
              <a:t>“Sueños Americanos”      </a:t>
            </a:r>
            <a:r>
              <a:rPr lang="es-SV" sz="1200" b="1" i="1" dirty="0" smtClean="0">
                <a:latin typeface="Georgia" panose="02040502050405020303" pitchFamily="18" charset="0"/>
              </a:rPr>
              <a:t>9</a:t>
            </a:r>
            <a:r>
              <a:rPr lang="es-SV" sz="800" b="1" dirty="0" smtClean="0">
                <a:latin typeface="Georgia" panose="02040502050405020303" pitchFamily="18" charset="0"/>
              </a:rPr>
              <a:t> </a:t>
            </a:r>
            <a:endParaRPr lang="es-SV" sz="800" b="1" dirty="0">
              <a:latin typeface="Georgia" panose="02040502050405020303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12630" y="2926527"/>
            <a:ext cx="137730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SV" sz="800" dirty="0" smtClean="0">
                <a:solidFill>
                  <a:prstClr val="black"/>
                </a:solidFill>
                <a:latin typeface="Georgia" panose="02040502050405020303" pitchFamily="18" charset="0"/>
              </a:rPr>
              <a:t>Cambiar tareas diarias</a:t>
            </a:r>
            <a:endParaRPr lang="es-SV" sz="800" dirty="0">
              <a:solidFill>
                <a:prstClr val="black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86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4536C6BA12724F93EABBE9A0EFCEA4" ma:contentTypeVersion="28" ma:contentTypeDescription="Create a new document." ma:contentTypeScope="" ma:versionID="99a8c4b50fed2432f232711448c0074f">
  <xsd:schema xmlns:xsd="http://www.w3.org/2001/XMLSchema" xmlns:xs="http://www.w3.org/2001/XMLSchema" xmlns:p="http://schemas.microsoft.com/office/2006/metadata/properties" xmlns:ns1="http://schemas.microsoft.com/sharepoint/v3" xmlns:ns2="4abed4e2-db5c-4e78-ae88-7ca7a6241065" targetNamespace="http://schemas.microsoft.com/office/2006/metadata/properties" ma:root="true" ma:fieldsID="30b9ef917edbed6a4c1a06123cf26f6f" ns1:_="" ns2:_="">
    <xsd:import namespace="http://schemas.microsoft.com/sharepoint/v3"/>
    <xsd:import namespace="4abed4e2-db5c-4e78-ae88-7ca7a624106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 ma:readOnly="fals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d4e2-db5c-4e78-ae88-7ca7a624106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D9CC895-49CE-4F2E-8769-6EBE4A3A6F48}"/>
</file>

<file path=customXml/itemProps2.xml><?xml version="1.0" encoding="utf-8"?>
<ds:datastoreItem xmlns:ds="http://schemas.openxmlformats.org/officeDocument/2006/customXml" ds:itemID="{AEF5D066-BB51-4B01-BC39-308B15FB9115}"/>
</file>

<file path=customXml/itemProps3.xml><?xml version="1.0" encoding="utf-8"?>
<ds:datastoreItem xmlns:ds="http://schemas.openxmlformats.org/officeDocument/2006/customXml" ds:itemID="{7EC86DA3-C4D6-495A-BB95-878321866DAE}"/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2296</TotalTime>
  <Words>576</Words>
  <Application>Microsoft Office PowerPoint</Application>
  <PresentationFormat>Custom</PresentationFormat>
  <Paragraphs>100</Paragraphs>
  <Slides>11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Crop</vt:lpstr>
      <vt:lpstr>HISTORIA #2 “SUEÑOS AMERICANOS”</vt:lpstr>
      <vt:lpstr>Objetivos de la historia</vt:lpstr>
      <vt:lpstr>PowerPoint Presentation</vt:lpstr>
      <vt:lpstr>  Escuche las opiniones</vt:lpstr>
      <vt:lpstr>  Escuche las opiniones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Southern Oregon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HISTORIA #1</dc:title>
  <dc:creator>Selena Guerrero</dc:creator>
  <cp:lastModifiedBy>Watson Teri A</cp:lastModifiedBy>
  <cp:revision>150</cp:revision>
  <cp:lastPrinted>2017-10-19T18:44:31Z</cp:lastPrinted>
  <dcterms:created xsi:type="dcterms:W3CDTF">2016-07-11T01:33:47Z</dcterms:created>
  <dcterms:modified xsi:type="dcterms:W3CDTF">2018-01-03T18:57:20Z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0x010100C84536C6BA12724F93EABBE9A0EFCEA4</vt:lpwstr>
  </property>
  <property fmtid="{D5CDD505-2E9C-101B-9397-08002B2CF9AE}" pid="3" name="Language">
    <vt:lpwstr/>
  </property>
  <property fmtid="{D5CDD505-2E9C-101B-9397-08002B2CF9AE}" pid="4" name="Topic">
    <vt:lpwstr/>
  </property>
  <property fmtid="{D5CDD505-2E9C-101B-9397-08002B2CF9AE}" pid="5" name="TrainingFormat">
    <vt:lpwstr/>
  </property>
  <property fmtid="{D5CDD505-2E9C-101B-9397-08002B2CF9AE}" pid="6" name="TrainingType">
    <vt:lpwstr/>
  </property>
  <property fmtid="{D5CDD505-2E9C-101B-9397-08002B2CF9AE}" pid="8" name="AdditionalTitle">
    <vt:lpwstr/>
  </property>
  <property fmtid="{D5CDD505-2E9C-101B-9397-08002B2CF9AE}" pid="9" name="Description1">
    <vt:lpwstr/>
  </property>
</Properties>
</file>