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notesSlides/notesSlide7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0" r:id="rId3"/>
    <p:sldId id="281" r:id="rId4"/>
    <p:sldId id="282" r:id="rId5"/>
    <p:sldId id="279" r:id="rId6"/>
    <p:sldId id="262" r:id="rId7"/>
    <p:sldId id="268" r:id="rId8"/>
    <p:sldId id="291" r:id="rId9"/>
    <p:sldId id="296" r:id="rId10"/>
    <p:sldId id="298" r:id="rId11"/>
    <p:sldId id="295" r:id="rId12"/>
  </p:sldIdLst>
  <p:sldSz cx="5029200" cy="3657600"/>
  <p:notesSz cx="9296400" cy="7010400"/>
  <p:defaultTextStyle>
    <a:defPPr>
      <a:defRPr lang="en-US"/>
    </a:defPPr>
    <a:lvl1pPr marL="0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1pPr>
    <a:lvl2pPr marL="208483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2pPr>
    <a:lvl3pPr marL="416966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3pPr>
    <a:lvl4pPr marL="625450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4pPr>
    <a:lvl5pPr marL="833933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5pPr>
    <a:lvl6pPr marL="1042416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6pPr>
    <a:lvl7pPr marL="1250899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7pPr>
    <a:lvl8pPr marL="1459382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8pPr>
    <a:lvl9pPr marL="1667866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152" userDrawn="1">
          <p15:clr>
            <a:srgbClr val="A4A3A4"/>
          </p15:clr>
        </p15:guide>
        <p15:guide id="2" pos="158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tza Drotleff" initials="MD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93" autoAdjust="0"/>
    <p:restoredTop sz="94661" autoAdjust="0"/>
  </p:normalViewPr>
  <p:slideViewPr>
    <p:cSldViewPr snapToGrid="0">
      <p:cViewPr>
        <p:scale>
          <a:sx n="207" d="100"/>
          <a:sy n="207" d="100"/>
        </p:scale>
        <p:origin x="-1368" y="-30"/>
      </p:cViewPr>
      <p:guideLst>
        <p:guide orient="horz" pos="1152"/>
        <p:guide pos="15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28158" cy="351846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6120" y="0"/>
            <a:ext cx="4028158" cy="351846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r">
              <a:defRPr sz="1200"/>
            </a:lvl1pPr>
          </a:lstStyle>
          <a:p>
            <a:fld id="{F2AB16E0-F44A-4286-ADBE-5A8BC41A1ECA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658554"/>
            <a:ext cx="4028158" cy="351846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6120" y="6658554"/>
            <a:ext cx="4028158" cy="351846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r">
              <a:defRPr sz="1200"/>
            </a:lvl1pPr>
          </a:lstStyle>
          <a:p>
            <a:fld id="{228DD7A0-6BBE-4BBE-A5A9-78474CF2F5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8734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028440" cy="3505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13" y="0"/>
            <a:ext cx="4028440" cy="3505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8D8A3A77-918A-40B8-8134-33884341E882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41625" y="525463"/>
            <a:ext cx="361315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6" tIns="46588" rIns="93176" bIns="4658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1" y="3329941"/>
            <a:ext cx="7437120" cy="3154680"/>
          </a:xfrm>
          <a:prstGeom prst="rect">
            <a:avLst/>
          </a:prstGeom>
        </p:spPr>
        <p:txBody>
          <a:bodyPr vert="horz" lIns="93176" tIns="46588" rIns="93176" bIns="4658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6658663"/>
            <a:ext cx="4028440" cy="3505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13" y="6658663"/>
            <a:ext cx="4028440" cy="3505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19545A32-3BC4-4E4A-887A-896D5092AE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101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16966" rtl="0" eaLnBrk="1" latinLnBrk="0" hangingPunct="1">
      <a:defRPr sz="547" kern="1200">
        <a:solidFill>
          <a:schemeClr val="tx1"/>
        </a:solidFill>
        <a:latin typeface="+mn-lt"/>
        <a:ea typeface="+mn-ea"/>
        <a:cs typeface="+mn-cs"/>
      </a:defRPr>
    </a:lvl1pPr>
    <a:lvl2pPr marL="208483" algn="l" defTabSz="416966" rtl="0" eaLnBrk="1" latinLnBrk="0" hangingPunct="1">
      <a:defRPr sz="547" kern="1200">
        <a:solidFill>
          <a:schemeClr val="tx1"/>
        </a:solidFill>
        <a:latin typeface="+mn-lt"/>
        <a:ea typeface="+mn-ea"/>
        <a:cs typeface="+mn-cs"/>
      </a:defRPr>
    </a:lvl2pPr>
    <a:lvl3pPr marL="416966" algn="l" defTabSz="416966" rtl="0" eaLnBrk="1" latinLnBrk="0" hangingPunct="1">
      <a:defRPr sz="547" kern="1200">
        <a:solidFill>
          <a:schemeClr val="tx1"/>
        </a:solidFill>
        <a:latin typeface="+mn-lt"/>
        <a:ea typeface="+mn-ea"/>
        <a:cs typeface="+mn-cs"/>
      </a:defRPr>
    </a:lvl3pPr>
    <a:lvl4pPr marL="625450" algn="l" defTabSz="416966" rtl="0" eaLnBrk="1" latinLnBrk="0" hangingPunct="1">
      <a:defRPr sz="547" kern="1200">
        <a:solidFill>
          <a:schemeClr val="tx1"/>
        </a:solidFill>
        <a:latin typeface="+mn-lt"/>
        <a:ea typeface="+mn-ea"/>
        <a:cs typeface="+mn-cs"/>
      </a:defRPr>
    </a:lvl4pPr>
    <a:lvl5pPr marL="833933" algn="l" defTabSz="416966" rtl="0" eaLnBrk="1" latinLnBrk="0" hangingPunct="1">
      <a:defRPr sz="547" kern="1200">
        <a:solidFill>
          <a:schemeClr val="tx1"/>
        </a:solidFill>
        <a:latin typeface="+mn-lt"/>
        <a:ea typeface="+mn-ea"/>
        <a:cs typeface="+mn-cs"/>
      </a:defRPr>
    </a:lvl5pPr>
    <a:lvl6pPr marL="1042416" algn="l" defTabSz="416966" rtl="0" eaLnBrk="1" latinLnBrk="0" hangingPunct="1">
      <a:defRPr sz="547" kern="1200">
        <a:solidFill>
          <a:schemeClr val="tx1"/>
        </a:solidFill>
        <a:latin typeface="+mn-lt"/>
        <a:ea typeface="+mn-ea"/>
        <a:cs typeface="+mn-cs"/>
      </a:defRPr>
    </a:lvl6pPr>
    <a:lvl7pPr marL="1250899" algn="l" defTabSz="416966" rtl="0" eaLnBrk="1" latinLnBrk="0" hangingPunct="1">
      <a:defRPr sz="547" kern="1200">
        <a:solidFill>
          <a:schemeClr val="tx1"/>
        </a:solidFill>
        <a:latin typeface="+mn-lt"/>
        <a:ea typeface="+mn-ea"/>
        <a:cs typeface="+mn-cs"/>
      </a:defRPr>
    </a:lvl7pPr>
    <a:lvl8pPr marL="1459382" algn="l" defTabSz="416966" rtl="0" eaLnBrk="1" latinLnBrk="0" hangingPunct="1">
      <a:defRPr sz="547" kern="1200">
        <a:solidFill>
          <a:schemeClr val="tx1"/>
        </a:solidFill>
        <a:latin typeface="+mn-lt"/>
        <a:ea typeface="+mn-ea"/>
        <a:cs typeface="+mn-cs"/>
      </a:defRPr>
    </a:lvl8pPr>
    <a:lvl9pPr marL="1667866" algn="l" defTabSz="416966" rtl="0" eaLnBrk="1" latinLnBrk="0" hangingPunct="1">
      <a:defRPr sz="54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45A32-3BC4-4E4A-887A-896D5092AE3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907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45A32-3BC4-4E4A-887A-896D5092AE3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62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45A32-3BC4-4E4A-887A-896D5092AE3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562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30225"/>
            <a:ext cx="3643313" cy="26511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8024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45A32-3BC4-4E4A-887A-896D5092AE3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0705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45A32-3BC4-4E4A-887A-896D5092AE3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5338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45A32-3BC4-4E4A-887A-896D5092AE3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1373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44800" y="527050"/>
            <a:ext cx="3619500" cy="2633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431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9990" y="953842"/>
            <a:ext cx="3449007" cy="1119054"/>
          </a:xfrm>
        </p:spPr>
        <p:txBody>
          <a:bodyPr anchor="b">
            <a:noAutofit/>
          </a:bodyPr>
          <a:lstStyle>
            <a:lvl1pPr algn="ctr">
              <a:defRPr sz="3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462" y="2110016"/>
            <a:ext cx="2818065" cy="579326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960"/>
            </a:lvl1pPr>
            <a:lvl2pPr marL="182869" indent="0" algn="ctr">
              <a:buNone/>
              <a:defRPr sz="800"/>
            </a:lvl2pPr>
            <a:lvl3pPr marL="365737" indent="0" algn="ctr">
              <a:buNone/>
              <a:defRPr sz="720"/>
            </a:lvl3pPr>
            <a:lvl4pPr marL="548606" indent="0" algn="ctr">
              <a:buNone/>
              <a:defRPr sz="640"/>
            </a:lvl4pPr>
            <a:lvl5pPr marL="731474" indent="0" algn="ctr">
              <a:buNone/>
              <a:defRPr sz="640"/>
            </a:lvl5pPr>
            <a:lvl6pPr marL="914343" indent="0" algn="ctr">
              <a:buNone/>
              <a:defRPr sz="640"/>
            </a:lvl6pPr>
            <a:lvl7pPr marL="1097211" indent="0" algn="ctr">
              <a:buNone/>
              <a:defRPr sz="640"/>
            </a:lvl7pPr>
            <a:lvl8pPr marL="1280080" indent="0" algn="ctr">
              <a:buNone/>
              <a:defRPr sz="640"/>
            </a:lvl8pPr>
            <a:lvl9pPr marL="1462949" indent="0" algn="ctr">
              <a:buNone/>
              <a:defRPr sz="6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0554" y="3441806"/>
            <a:ext cx="663277" cy="21579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  <a:latin typeface="Georgia" panose="02040502050405020303" pitchFamily="18" charset="0"/>
              </a:defRPr>
            </a:lvl1pPr>
          </a:lstStyle>
          <a:p>
            <a:fld id="{24ED1C3C-F614-479F-A359-551C2628F8D7}" type="datetime1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5923" y="3441806"/>
            <a:ext cx="2897143" cy="215794"/>
          </a:xfrm>
        </p:spPr>
        <p:txBody>
          <a:bodyPr/>
          <a:lstStyle>
            <a:lvl1pPr algn="r">
              <a:defRPr i="1" baseline="0">
                <a:solidFill>
                  <a:schemeClr val="tx2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 smtClean="0"/>
              <a:t>American Dreams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055157" y="3441806"/>
            <a:ext cx="658470" cy="21579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  <a:latin typeface="Georgia" panose="02040502050405020303" pitchFamily="18" charset="0"/>
              </a:defRPr>
            </a:lvl1pPr>
          </a:lstStyle>
          <a:p>
            <a:pPr algn="l"/>
            <a:fld id="{CE32CC68-874D-41B5-8844-6B937D285B32}" type="slidenum">
              <a:rPr lang="en-US" smtClean="0"/>
              <a:pPr algn="l"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310554" y="397050"/>
            <a:ext cx="4403074" cy="2853158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10706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1224281"/>
            <a:ext cx="3960495" cy="190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A8FAD-44B3-4C85-AED2-FBC419B220C0}" type="datetime1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American Dreams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CC68-874D-41B5-8844-6B937D285B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784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84438" y="332883"/>
            <a:ext cx="820023" cy="279639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332883"/>
            <a:ext cx="3148489" cy="279639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63427-0E9D-4132-A91C-E29C9D4B561A}" type="datetime1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American Dreams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CC68-874D-41B5-8844-6B937D285B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5000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Empty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0554" y="3441806"/>
            <a:ext cx="663277" cy="21579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  <a:latin typeface="Georgia" panose="02040502050405020303" pitchFamily="18" charset="0"/>
              </a:defRPr>
            </a:lvl1pPr>
          </a:lstStyle>
          <a:p>
            <a:fld id="{807EAE3E-8C25-48E8-A67A-BB7B1D8DD171}" type="datetime1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5923" y="3441806"/>
            <a:ext cx="2897143" cy="215794"/>
          </a:xfrm>
        </p:spPr>
        <p:txBody>
          <a:bodyPr/>
          <a:lstStyle>
            <a:lvl1pPr algn="ctr">
              <a:defRPr i="1" baseline="0">
                <a:solidFill>
                  <a:schemeClr val="tx2"/>
                </a:solidFill>
                <a:latin typeface="Georgia" panose="02040502050405020303" pitchFamily="18" charset="0"/>
              </a:defRPr>
            </a:lvl1pPr>
          </a:lstStyle>
          <a:p>
            <a:pPr algn="r"/>
            <a:r>
              <a:rPr lang="en-US" dirty="0" smtClean="0"/>
              <a:t>“Water, Breaks and New Generations”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055157" y="3441806"/>
            <a:ext cx="658470" cy="21579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  <a:latin typeface="Georgia" panose="02040502050405020303" pitchFamily="18" charset="0"/>
              </a:defRPr>
            </a:lvl1pPr>
          </a:lstStyle>
          <a:p>
            <a:pPr algn="l"/>
            <a:fld id="{CE32CC68-874D-41B5-8844-6B937D285B32}" type="slidenum">
              <a:rPr lang="en-US" smtClean="0"/>
              <a:pPr algn="l"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310554" y="397050"/>
            <a:ext cx="4403074" cy="2853158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811338" y="396875"/>
            <a:ext cx="2901950" cy="423863"/>
          </a:xfrm>
        </p:spPr>
        <p:txBody>
          <a:bodyPr>
            <a:normAutofit/>
          </a:bodyPr>
          <a:lstStyle>
            <a:lvl1pPr marL="0" indent="0" algn="r">
              <a:buNone/>
              <a:defRPr sz="1200" b="1" baseline="0">
                <a:latin typeface="Georgia" panose="02040502050405020303" pitchFamily="18" charset="0"/>
              </a:defRPr>
            </a:lvl1pPr>
          </a:lstStyle>
          <a:p>
            <a:pPr lvl="0"/>
            <a:r>
              <a:rPr lang="en-US" dirty="0" smtClean="0"/>
              <a:t>HEADER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729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fld id="{DFF63286-2895-4A8C-8997-28978CA293E8}" type="datetime1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i="1">
                <a:latin typeface="Georgia" panose="02040502050405020303" pitchFamily="18" charset="0"/>
              </a:defRPr>
            </a:lvl1pPr>
          </a:lstStyle>
          <a:p>
            <a:r>
              <a:rPr lang="en-US" dirty="0" smtClean="0"/>
              <a:t>American Dreams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pPr algn="l"/>
            <a:fld id="{CE32CC68-874D-41B5-8844-6B937D285B32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78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573" y="694059"/>
            <a:ext cx="3965350" cy="1521460"/>
          </a:xfrm>
        </p:spPr>
        <p:txBody>
          <a:bodyPr anchor="b">
            <a:normAutofit/>
          </a:bodyPr>
          <a:lstStyle>
            <a:lvl1pPr algn="r">
              <a:defRPr sz="3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5573" y="2248708"/>
            <a:ext cx="3965350" cy="609773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960">
                <a:solidFill>
                  <a:schemeClr val="tx2"/>
                </a:solidFill>
              </a:defRPr>
            </a:lvl1pPr>
            <a:lvl2pPr marL="18286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2pPr>
            <a:lvl3pPr marL="365737" indent="0">
              <a:buNone/>
              <a:defRPr sz="720">
                <a:solidFill>
                  <a:schemeClr val="tx1">
                    <a:tint val="75000"/>
                  </a:schemeClr>
                </a:solidFill>
              </a:defRPr>
            </a:lvl3pPr>
            <a:lvl4pPr marL="548606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4pPr>
            <a:lvl5pPr marL="731474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5pPr>
            <a:lvl6pPr marL="914343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6pPr>
            <a:lvl7pPr marL="1097211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7pPr>
            <a:lvl8pPr marL="128008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8pPr>
            <a:lvl9pPr marL="1462949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3441806"/>
            <a:ext cx="669244" cy="21579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5F61024-C5AC-420B-8116-B6A32D50B447}" type="datetime1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029" y="3441806"/>
            <a:ext cx="2897143" cy="21579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American Dreams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055157" y="3441806"/>
            <a:ext cx="658470" cy="21579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32CC68-874D-41B5-8844-6B937D285B3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3362685" y="899014"/>
            <a:ext cx="1350943" cy="2351194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/>
          <p:cNvSpPr/>
          <p:nvPr/>
        </p:nvSpPr>
        <p:spPr bwMode="auto">
          <a:xfrm>
            <a:off x="3362685" y="899014"/>
            <a:ext cx="1350943" cy="2351194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253813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1219200"/>
            <a:ext cx="1834712" cy="191008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1729" y="1219200"/>
            <a:ext cx="1834712" cy="191008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DD67-4389-47C1-BEDB-E020B362FEA0}" type="datetime1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American Dreams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CC68-874D-41B5-8844-6B937D285B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13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785" y="365760"/>
            <a:ext cx="3960495" cy="7924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1248123"/>
            <a:ext cx="1834712" cy="439420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1280" b="0" baseline="0">
                <a:solidFill>
                  <a:schemeClr val="tx2"/>
                </a:solidFill>
              </a:defRPr>
            </a:lvl1pPr>
            <a:lvl2pPr marL="182869" indent="0">
              <a:buNone/>
              <a:defRPr sz="800" b="1"/>
            </a:lvl2pPr>
            <a:lvl3pPr marL="365737" indent="0">
              <a:buNone/>
              <a:defRPr sz="720" b="1"/>
            </a:lvl3pPr>
            <a:lvl4pPr marL="548606" indent="0">
              <a:buNone/>
              <a:defRPr sz="640" b="1"/>
            </a:lvl4pPr>
            <a:lvl5pPr marL="731474" indent="0">
              <a:buNone/>
              <a:defRPr sz="640" b="1"/>
            </a:lvl5pPr>
            <a:lvl6pPr marL="914343" indent="0">
              <a:buNone/>
              <a:defRPr sz="640" b="1"/>
            </a:lvl6pPr>
            <a:lvl7pPr marL="1097211" indent="0">
              <a:buNone/>
              <a:defRPr sz="640" b="1"/>
            </a:lvl7pPr>
            <a:lvl8pPr marL="1280080" indent="0">
              <a:buNone/>
              <a:defRPr sz="640" b="1"/>
            </a:lvl8pPr>
            <a:lvl9pPr marL="1462949" indent="0">
              <a:buNone/>
              <a:defRPr sz="6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786" y="1762778"/>
            <a:ext cx="1834711" cy="136650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91568" y="1253202"/>
            <a:ext cx="1834712" cy="439420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1280" b="0" baseline="0">
                <a:solidFill>
                  <a:schemeClr val="tx2"/>
                </a:solidFill>
              </a:defRPr>
            </a:lvl1pPr>
            <a:lvl2pPr marL="182869" indent="0">
              <a:buNone/>
              <a:defRPr sz="800" b="1"/>
            </a:lvl2pPr>
            <a:lvl3pPr marL="365737" indent="0">
              <a:buNone/>
              <a:defRPr sz="720" b="1"/>
            </a:lvl3pPr>
            <a:lvl4pPr marL="548606" indent="0">
              <a:buNone/>
              <a:defRPr sz="640" b="1"/>
            </a:lvl4pPr>
            <a:lvl5pPr marL="731474" indent="0">
              <a:buNone/>
              <a:defRPr sz="640" b="1"/>
            </a:lvl5pPr>
            <a:lvl6pPr marL="914343" indent="0">
              <a:buNone/>
              <a:defRPr sz="640" b="1"/>
            </a:lvl6pPr>
            <a:lvl7pPr marL="1097211" indent="0">
              <a:buNone/>
              <a:defRPr sz="640" b="1"/>
            </a:lvl7pPr>
            <a:lvl8pPr marL="1280080" indent="0">
              <a:buNone/>
              <a:defRPr sz="640" b="1"/>
            </a:lvl8pPr>
            <a:lvl9pPr marL="1462949" indent="0">
              <a:buNone/>
              <a:defRPr sz="6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91568" y="1762778"/>
            <a:ext cx="1834712" cy="136650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DDAC3-1FD2-44FC-8650-6A4D8D766CDB}" type="datetime1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American Dreams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CC68-874D-41B5-8844-6B937D285B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097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978A-0444-4C0C-89F2-69E50238B8E7}" type="datetime1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American Dreams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CC68-874D-41B5-8844-6B937D285B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701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E0E32-A6D4-4F26-B651-A0B06C606A2D}" type="datetime1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American Dreams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CC68-874D-41B5-8844-6B937D285B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24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"/>
            <a:ext cx="2187702" cy="36573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609" y="365760"/>
            <a:ext cx="1590485" cy="1150871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2347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0608" y="365761"/>
            <a:ext cx="2149983" cy="2760133"/>
          </a:xfrm>
        </p:spPr>
        <p:txBody>
          <a:bodyPr/>
          <a:lstStyle>
            <a:lvl1pPr>
              <a:defRPr sz="800"/>
            </a:lvl1pPr>
            <a:lvl2pPr>
              <a:defRPr sz="800"/>
            </a:lvl2pPr>
            <a:lvl3pPr>
              <a:defRPr sz="720"/>
            </a:lvl3pPr>
            <a:lvl4pPr>
              <a:defRPr sz="720"/>
            </a:lvl4pPr>
            <a:lvl5pPr>
              <a:defRPr sz="640"/>
            </a:lvl5pPr>
            <a:lvl6pPr>
              <a:defRPr sz="640"/>
            </a:lvl6pPr>
            <a:lvl7pPr>
              <a:defRPr sz="640"/>
            </a:lvl7pPr>
            <a:lvl8pPr>
              <a:defRPr sz="640"/>
            </a:lvl8pPr>
            <a:lvl9pPr>
              <a:defRPr sz="64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8609" y="1523383"/>
            <a:ext cx="1590485" cy="1605897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800"/>
              </a:spcAft>
              <a:buNone/>
              <a:defRPr sz="853"/>
            </a:lvl1pPr>
            <a:lvl2pPr marL="182869" indent="0">
              <a:buNone/>
              <a:defRPr sz="560"/>
            </a:lvl2pPr>
            <a:lvl3pPr marL="365737" indent="0">
              <a:buNone/>
              <a:defRPr sz="480"/>
            </a:lvl3pPr>
            <a:lvl4pPr marL="548606" indent="0">
              <a:buNone/>
              <a:defRPr sz="400"/>
            </a:lvl4pPr>
            <a:lvl5pPr marL="731474" indent="0">
              <a:buNone/>
              <a:defRPr sz="400"/>
            </a:lvl5pPr>
            <a:lvl6pPr marL="914343" indent="0">
              <a:buNone/>
              <a:defRPr sz="400"/>
            </a:lvl6pPr>
            <a:lvl7pPr marL="1097211" indent="0">
              <a:buNone/>
              <a:defRPr sz="400"/>
            </a:lvl7pPr>
            <a:lvl8pPr marL="1280080" indent="0">
              <a:buNone/>
              <a:defRPr sz="400"/>
            </a:lvl8pPr>
            <a:lvl9pPr marL="1462949" indent="0">
              <a:buNone/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8609" y="3441806"/>
            <a:ext cx="496886" cy="21579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C453B71-B6FD-45B7-B1FA-2EC008B18BD8}" type="datetime1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09952" y="3441806"/>
            <a:ext cx="979141" cy="21579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American Dreams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076796" y="3441806"/>
            <a:ext cx="658470" cy="21579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32CC68-874D-41B5-8844-6B937D285B3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187702" y="201"/>
            <a:ext cx="94298" cy="365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2187702" y="201"/>
            <a:ext cx="94298" cy="365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58430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"/>
            <a:ext cx="2187702" cy="36573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609" y="365760"/>
            <a:ext cx="1590485" cy="1150871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2347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1999" y="1"/>
            <a:ext cx="2747201" cy="3657599"/>
          </a:xfrm>
        </p:spPr>
        <p:txBody>
          <a:bodyPr anchor="t">
            <a:normAutofit/>
          </a:bodyPr>
          <a:lstStyle>
            <a:lvl1pPr marL="0" indent="0">
              <a:buNone/>
              <a:defRPr sz="800"/>
            </a:lvl1pPr>
            <a:lvl2pPr marL="182869" indent="0">
              <a:buNone/>
              <a:defRPr sz="800"/>
            </a:lvl2pPr>
            <a:lvl3pPr marL="365737" indent="0">
              <a:buNone/>
              <a:defRPr sz="800"/>
            </a:lvl3pPr>
            <a:lvl4pPr marL="548606" indent="0">
              <a:buNone/>
              <a:defRPr sz="800"/>
            </a:lvl4pPr>
            <a:lvl5pPr marL="731474" indent="0">
              <a:buNone/>
              <a:defRPr sz="800"/>
            </a:lvl5pPr>
            <a:lvl6pPr marL="914343" indent="0">
              <a:buNone/>
              <a:defRPr sz="800"/>
            </a:lvl6pPr>
            <a:lvl7pPr marL="1097211" indent="0">
              <a:buNone/>
              <a:defRPr sz="800"/>
            </a:lvl7pPr>
            <a:lvl8pPr marL="1280080" indent="0">
              <a:buNone/>
              <a:defRPr sz="800"/>
            </a:lvl8pPr>
            <a:lvl9pPr marL="1462949" indent="0">
              <a:buNone/>
              <a:defRPr sz="8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8609" y="1523183"/>
            <a:ext cx="1590485" cy="1606097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800"/>
              </a:spcAft>
              <a:buNone/>
              <a:defRPr sz="853"/>
            </a:lvl1pPr>
            <a:lvl2pPr marL="182869" indent="0">
              <a:buNone/>
              <a:defRPr sz="560"/>
            </a:lvl2pPr>
            <a:lvl3pPr marL="365737" indent="0">
              <a:buNone/>
              <a:defRPr sz="480"/>
            </a:lvl3pPr>
            <a:lvl4pPr marL="548606" indent="0">
              <a:buNone/>
              <a:defRPr sz="400"/>
            </a:lvl4pPr>
            <a:lvl5pPr marL="731474" indent="0">
              <a:buNone/>
              <a:defRPr sz="400"/>
            </a:lvl5pPr>
            <a:lvl6pPr marL="914343" indent="0">
              <a:buNone/>
              <a:defRPr sz="400"/>
            </a:lvl6pPr>
            <a:lvl7pPr marL="1097211" indent="0">
              <a:buNone/>
              <a:defRPr sz="400"/>
            </a:lvl7pPr>
            <a:lvl8pPr marL="1280080" indent="0">
              <a:buNone/>
              <a:defRPr sz="400"/>
            </a:lvl8pPr>
            <a:lvl9pPr marL="1462949" indent="0">
              <a:buNone/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8609" y="3441806"/>
            <a:ext cx="496886" cy="21579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373F59-8DD4-4ABA-BB0A-2B5372824854}" type="datetime1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09952" y="3441806"/>
            <a:ext cx="979141" cy="21579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American Dreams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076796" y="3441806"/>
            <a:ext cx="658470" cy="21579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32CC68-874D-41B5-8844-6B937D285B3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187702" y="201"/>
            <a:ext cx="94298" cy="365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2187702" y="201"/>
            <a:ext cx="94298" cy="365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15700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365760"/>
            <a:ext cx="3960495" cy="7924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1219200"/>
            <a:ext cx="3960495" cy="191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3643" y="3441806"/>
            <a:ext cx="496886" cy="2157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33" baseline="0">
                <a:solidFill>
                  <a:schemeClr val="tx2"/>
                </a:solidFill>
              </a:defRPr>
            </a:lvl1pPr>
          </a:lstStyle>
          <a:p>
            <a:fld id="{DB2A6B2F-3850-4AA0-A724-0621D1C984B7}" type="datetime1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3595" y="3441806"/>
            <a:ext cx="2590843" cy="2157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33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American Dreams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07504" y="3441806"/>
            <a:ext cx="658470" cy="2157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33" baseline="0">
                <a:solidFill>
                  <a:schemeClr val="tx2"/>
                </a:solidFill>
              </a:defRPr>
            </a:lvl1pPr>
          </a:lstStyle>
          <a:p>
            <a:fld id="{CE32CC68-874D-41B5-8844-6B937D285B3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97214" y="201"/>
            <a:ext cx="94298" cy="365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97214" y="201"/>
            <a:ext cx="94298" cy="365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97700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hf hdr="0" dt="0"/>
  <p:txStyles>
    <p:titleStyle>
      <a:lvl1pPr algn="l" defTabSz="365737" rtl="0" eaLnBrk="1" latinLnBrk="0" hangingPunct="1">
        <a:lnSpc>
          <a:spcPct val="89000"/>
        </a:lnSpc>
        <a:spcBef>
          <a:spcPct val="0"/>
        </a:spcBef>
        <a:buNone/>
        <a:defRPr sz="2347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04813" indent="-204813" algn="l" defTabSz="365737" rtl="0" eaLnBrk="1" latinLnBrk="0" hangingPunct="1">
        <a:lnSpc>
          <a:spcPct val="94000"/>
        </a:lnSpc>
        <a:spcBef>
          <a:spcPts val="533"/>
        </a:spcBef>
        <a:spcAft>
          <a:spcPts val="107"/>
        </a:spcAft>
        <a:buFont typeface="Franklin Gothic Book" panose="020B0503020102020204" pitchFamily="34" charset="0"/>
        <a:buChar char="■"/>
        <a:defRPr sz="1067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487650" indent="-204813" algn="l" defTabSz="365737" rtl="0" eaLnBrk="1" latinLnBrk="0" hangingPunct="1">
        <a:lnSpc>
          <a:spcPct val="94000"/>
        </a:lnSpc>
        <a:spcBef>
          <a:spcPts val="267"/>
        </a:spcBef>
        <a:spcAft>
          <a:spcPts val="107"/>
        </a:spcAft>
        <a:buFont typeface="Franklin Gothic Book" panose="020B0503020102020204" pitchFamily="34" charset="0"/>
        <a:buChar char="–"/>
        <a:defRPr sz="1067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731474" indent="-204813" algn="l" defTabSz="365737" rtl="0" eaLnBrk="1" latinLnBrk="0" hangingPunct="1">
        <a:lnSpc>
          <a:spcPct val="94000"/>
        </a:lnSpc>
        <a:spcBef>
          <a:spcPts val="267"/>
        </a:spcBef>
        <a:spcAft>
          <a:spcPts val="107"/>
        </a:spcAft>
        <a:buFont typeface="Franklin Gothic Book" panose="020B0503020102020204" pitchFamily="34" charset="0"/>
        <a:buChar char="■"/>
        <a:defRPr sz="96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975299" indent="-204813" algn="l" defTabSz="365737" rtl="0" eaLnBrk="1" latinLnBrk="0" hangingPunct="1">
        <a:lnSpc>
          <a:spcPct val="94000"/>
        </a:lnSpc>
        <a:spcBef>
          <a:spcPts val="267"/>
        </a:spcBef>
        <a:spcAft>
          <a:spcPts val="107"/>
        </a:spcAft>
        <a:buFont typeface="Franklin Gothic Book" panose="020B0503020102020204" pitchFamily="34" charset="0"/>
        <a:buChar char="–"/>
        <a:defRPr sz="96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219124" indent="-204813" algn="l" defTabSz="365737" rtl="0" eaLnBrk="1" latinLnBrk="0" hangingPunct="1">
        <a:lnSpc>
          <a:spcPct val="94000"/>
        </a:lnSpc>
        <a:spcBef>
          <a:spcPts val="267"/>
        </a:spcBef>
        <a:spcAft>
          <a:spcPts val="107"/>
        </a:spcAft>
        <a:buFont typeface="Franklin Gothic Book" panose="020B0503020102020204" pitchFamily="34" charset="0"/>
        <a:buChar char="■"/>
        <a:defRPr sz="85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462949" indent="-204813" algn="l" defTabSz="365737" rtl="0" eaLnBrk="1" latinLnBrk="0" hangingPunct="1">
        <a:lnSpc>
          <a:spcPct val="94000"/>
        </a:lnSpc>
        <a:spcBef>
          <a:spcPts val="267"/>
        </a:spcBef>
        <a:spcAft>
          <a:spcPts val="107"/>
        </a:spcAft>
        <a:buFont typeface="Franklin Gothic Book" panose="020B0503020102020204" pitchFamily="34" charset="0"/>
        <a:buChar char="–"/>
        <a:defRPr sz="853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1706773" indent="-204813" algn="l" defTabSz="365737" rtl="0" eaLnBrk="1" latinLnBrk="0" hangingPunct="1">
        <a:lnSpc>
          <a:spcPct val="94000"/>
        </a:lnSpc>
        <a:spcBef>
          <a:spcPts val="267"/>
        </a:spcBef>
        <a:spcAft>
          <a:spcPts val="107"/>
        </a:spcAft>
        <a:buFont typeface="Franklin Gothic Book" panose="020B0503020102020204" pitchFamily="34" charset="0"/>
        <a:buChar char="■"/>
        <a:defRPr sz="747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950598" indent="-204813" algn="l" defTabSz="365737" rtl="0" eaLnBrk="1" latinLnBrk="0" hangingPunct="1">
        <a:lnSpc>
          <a:spcPct val="94000"/>
        </a:lnSpc>
        <a:spcBef>
          <a:spcPts val="267"/>
        </a:spcBef>
        <a:spcAft>
          <a:spcPts val="107"/>
        </a:spcAft>
        <a:buFont typeface="Franklin Gothic Book" panose="020B0503020102020204" pitchFamily="34" charset="0"/>
        <a:buChar char="–"/>
        <a:defRPr sz="747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94423" indent="-204813" algn="l" defTabSz="365737" rtl="0" eaLnBrk="1" latinLnBrk="0" hangingPunct="1">
        <a:lnSpc>
          <a:spcPct val="94000"/>
        </a:lnSpc>
        <a:spcBef>
          <a:spcPts val="267"/>
        </a:spcBef>
        <a:spcAft>
          <a:spcPts val="107"/>
        </a:spcAft>
        <a:buFont typeface="Franklin Gothic Book" panose="020B0503020102020204" pitchFamily="34" charset="0"/>
        <a:buChar char="■"/>
        <a:defRPr sz="747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37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1pPr>
      <a:lvl2pPr marL="182869" algn="l" defTabSz="365737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65737" algn="l" defTabSz="365737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3pPr>
      <a:lvl4pPr marL="548606" algn="l" defTabSz="365737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4pPr>
      <a:lvl5pPr marL="731474" algn="l" defTabSz="365737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5pPr>
      <a:lvl6pPr marL="914343" algn="l" defTabSz="365737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11" algn="l" defTabSz="365737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7pPr>
      <a:lvl8pPr marL="1280080" algn="l" defTabSz="365737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8pPr>
      <a:lvl9pPr marL="1462949" algn="l" defTabSz="365737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36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5184">
          <p15:clr>
            <a:srgbClr val="F26B43"/>
          </p15:clr>
        </p15:guide>
        <p15:guide id="10" pos="702">
          <p15:clr>
            <a:srgbClr val="F26B43"/>
          </p15:clr>
        </p15:guide>
        <p15:guide id="11" pos="648">
          <p15:clr>
            <a:srgbClr val="F26B43"/>
          </p15:clr>
        </p15:guide>
        <p15:guide id="0" orient="horz" pos="730" userDrawn="1">
          <p15:clr>
            <a:srgbClr val="F26B43"/>
          </p15:clr>
        </p15:guide>
        <p15:guide id="12" orient="horz" pos="768" userDrawn="1">
          <p15:clr>
            <a:srgbClr val="F26B43"/>
          </p15:clr>
        </p15:guide>
        <p15:guide id="13" orient="horz" pos="1971" userDrawn="1">
          <p15:clr>
            <a:srgbClr val="F26B43"/>
          </p15:clr>
        </p15:guide>
        <p15:guide id="14" orient="horz" pos="230" userDrawn="1">
          <p15:clr>
            <a:srgbClr val="F26B43"/>
          </p15:clr>
        </p15:guide>
        <p15:guide id="15" orient="horz" pos="806" userDrawn="1">
          <p15:clr>
            <a:srgbClr val="F26B43"/>
          </p15:clr>
        </p15:guide>
        <p15:guide id="16" pos="2851" userDrawn="1">
          <p15:clr>
            <a:srgbClr val="F26B43"/>
          </p15:clr>
        </p15:guide>
        <p15:guide id="17" pos="386" userDrawn="1">
          <p15:clr>
            <a:srgbClr val="F26B43"/>
          </p15:clr>
        </p15:guide>
        <p15:guide id="18" pos="35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3.jpeg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4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microsoft.com/office/2007/relationships/hdphoto" Target="../media/hdphoto1.wdp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307" y="1284080"/>
            <a:ext cx="3449007" cy="865518"/>
          </a:xfrm>
        </p:spPr>
        <p:txBody>
          <a:bodyPr/>
          <a:lstStyle/>
          <a:p>
            <a:r>
              <a:rPr lang="en-US" sz="3000" dirty="0" smtClean="0">
                <a:latin typeface="Georgia" panose="02040502050405020303" pitchFamily="18" charset="0"/>
              </a:rPr>
              <a:t>story #2</a:t>
            </a:r>
            <a:r>
              <a:rPr lang="en-US" dirty="0" smtClean="0">
                <a:latin typeface="Georgia" panose="02040502050405020303" pitchFamily="18" charset="0"/>
              </a:rPr>
              <a:t/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sz="1500" dirty="0" smtClean="0">
                <a:latin typeface="Georgia" panose="02040502050405020303" pitchFamily="18" charset="0"/>
              </a:rPr>
              <a:t>“American dreams”</a:t>
            </a:r>
            <a:endParaRPr lang="en-US" sz="15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4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462361" y="160512"/>
            <a:ext cx="3340458" cy="612934"/>
          </a:xfrm>
          <a:prstGeom prst="rect">
            <a:avLst/>
          </a:prstGeom>
        </p:spPr>
        <p:txBody>
          <a:bodyPr vert="horz" lIns="37719" tIns="18860" rIns="37719" bIns="1886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200" b="1" dirty="0" smtClean="0">
                <a:latin typeface="Georgia" panose="02040502050405020303" pitchFamily="18" charset="0"/>
              </a:rPr>
              <a:t>WHAT ARE OTHER PROTECTIONS THAT WORKERS HAVE?</a:t>
            </a:r>
            <a:endParaRPr lang="en-US" sz="1200" b="1" dirty="0">
              <a:latin typeface="Georgia" panose="02040502050405020303" pitchFamily="18" charset="0"/>
            </a:endParaRPr>
          </a:p>
        </p:txBody>
      </p:sp>
      <p:sp>
        <p:nvSpPr>
          <p:cNvPr id="20" name="Donut 19"/>
          <p:cNvSpPr/>
          <p:nvPr/>
        </p:nvSpPr>
        <p:spPr>
          <a:xfrm>
            <a:off x="1798513" y="1262702"/>
            <a:ext cx="1410416" cy="1381219"/>
          </a:xfrm>
          <a:prstGeom prst="donut">
            <a:avLst>
              <a:gd name="adj" fmla="val 7663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9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22228" y="2829480"/>
            <a:ext cx="184731" cy="144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39" dirty="0">
              <a:latin typeface="Georgia" panose="02040502050405020303" pitchFamily="18" charset="0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3237900" y="1364567"/>
            <a:ext cx="1328610" cy="422023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" b="1" cap="none" dirty="0" smtClean="0">
                <a:latin typeface="Georgia" panose="02040502050405020303" pitchFamily="18" charset="0"/>
              </a:rPr>
              <a:t>Protection against retaliation</a:t>
            </a:r>
            <a:endParaRPr lang="en-US" sz="1000" b="1" cap="none" dirty="0">
              <a:latin typeface="Georgia" panose="02040502050405020303" pitchFamily="18" charset="0"/>
            </a:endParaRP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1971154" y="1550501"/>
            <a:ext cx="1283817" cy="693758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" b="1" cap="none" dirty="0" smtClean="0">
                <a:latin typeface="Georgia" panose="02040502050405020303" pitchFamily="18" charset="0"/>
              </a:rPr>
              <a:t>Ask for an OSHA inspection and speak to the  inspector in private</a:t>
            </a:r>
            <a:endParaRPr lang="en-US" sz="1000" b="1" cap="none" dirty="0">
              <a:latin typeface="Georgia" panose="02040502050405020303" pitchFamily="18" charset="0"/>
            </a:endParaRPr>
          </a:p>
        </p:txBody>
      </p:sp>
      <p:pic>
        <p:nvPicPr>
          <p:cNvPr id="30" name="Picture 7" descr="C:\Users\Are\AppData\Local\Microsoft\Windows\INetCache\IE\4LXRQ9XN\Occupational_Safety_&amp;_Health_Administration_logo[1]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0476" y="2455515"/>
            <a:ext cx="836977" cy="24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3359588" y="1824525"/>
            <a:ext cx="11507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Georgia" panose="02040502050405020303" pitchFamily="18" charset="0"/>
              </a:rPr>
              <a:t>Cannot be fired for exercising their rights or asking for breaks</a:t>
            </a:r>
          </a:p>
          <a:p>
            <a:pPr marL="171450" lvl="2" indent="-171450">
              <a:buFont typeface="Arial" panose="020B0604020202020204" pitchFamily="34" charset="0"/>
              <a:buChar char="•"/>
            </a:pPr>
            <a:endParaRPr lang="en-US" sz="800" dirty="0" smtClean="0">
              <a:latin typeface="Georgia" panose="02040502050405020303" pitchFamily="18" charset="0"/>
            </a:endParaRP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Georgia" panose="02040502050405020303" pitchFamily="18" charset="0"/>
              </a:rPr>
              <a:t>If they get fired, workers can file a complaint with BOLI</a:t>
            </a:r>
            <a:endParaRPr lang="en-US" sz="800" dirty="0">
              <a:latin typeface="Georgia" panose="02040502050405020303" pitchFamily="18" charset="0"/>
            </a:endParaRPr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610184" y="1757133"/>
            <a:ext cx="1062195" cy="392355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000" b="1" cap="none" dirty="0" smtClean="0">
                <a:latin typeface="Georgia" panose="02040502050405020303" pitchFamily="18" charset="0"/>
              </a:rPr>
              <a:t>Right to report defective equipment and tools</a:t>
            </a:r>
            <a:endParaRPr lang="en-US" sz="1000" b="1" cap="none" dirty="0">
              <a:latin typeface="Georgia" panose="02040502050405020303" pitchFamily="18" charset="0"/>
            </a:endParaRPr>
          </a:p>
        </p:txBody>
      </p:sp>
      <p:pic>
        <p:nvPicPr>
          <p:cNvPr id="33" name="Picture 10" descr="C:\Users\Are\AppData\Local\Microsoft\Windows\INetCache\IE\9UOC2NII\Handsaw-2-9682-large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930" y="2251350"/>
            <a:ext cx="383408" cy="408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C:\Users\Are\AppData\Local\Microsoft\Windows\INetCache\IE\9UOC2NII\336px-Seal_of_Oregon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881" y="868419"/>
            <a:ext cx="447017" cy="447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itle 1"/>
          <p:cNvSpPr txBox="1">
            <a:spLocks/>
          </p:cNvSpPr>
          <p:nvPr/>
        </p:nvSpPr>
        <p:spPr>
          <a:xfrm>
            <a:off x="634057" y="2554455"/>
            <a:ext cx="1284136" cy="306451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000" b="1" cap="none" dirty="0" smtClean="0">
                <a:latin typeface="Georgia" panose="02040502050405020303" pitchFamily="18" charset="0"/>
              </a:rPr>
              <a:t>Right to report harassment </a:t>
            </a:r>
            <a:endParaRPr lang="en-US" sz="1000" b="1" cap="none" dirty="0">
              <a:latin typeface="Georgia" panose="02040502050405020303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90826" y="2182694"/>
            <a:ext cx="103351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 algn="ctr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Georgia" panose="02040502050405020303" pitchFamily="18" charset="0"/>
              </a:rPr>
              <a:t>Without fear of retaliation </a:t>
            </a:r>
            <a:endParaRPr lang="en-US" sz="800" dirty="0">
              <a:latin typeface="Georgia" panose="02040502050405020303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51003" y="2802634"/>
            <a:ext cx="1077952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Georgia" panose="02040502050405020303" pitchFamily="18" charset="0"/>
              </a:rPr>
              <a:t>Hard to prove  </a:t>
            </a:r>
            <a:endParaRPr lang="en-US" sz="800" dirty="0">
              <a:latin typeface="Georgia" panose="02040502050405020303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796533" y="2216026"/>
            <a:ext cx="155452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 algn="ctr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Georgia" panose="02040502050405020303" pitchFamily="18" charset="0"/>
              </a:rPr>
              <a:t>Can ask to be anonymous</a:t>
            </a:r>
            <a:endParaRPr lang="en-US" sz="800" dirty="0">
              <a:latin typeface="Georgia" panose="02040502050405020303" pitchFamily="18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1787997" y="1292452"/>
            <a:ext cx="1595948" cy="1595948"/>
          </a:xfrm>
          <a:prstGeom prst="ellipse">
            <a:avLst/>
          </a:prstGeom>
          <a:noFill/>
          <a:ln w="5715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44642" y="865955"/>
            <a:ext cx="149750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latin typeface="Georgia" panose="02040502050405020303" pitchFamily="18" charset="0"/>
              </a:rPr>
              <a:t>Take action to improve working conditions. </a:t>
            </a:r>
            <a:endParaRPr lang="en-US" sz="1000" b="1" dirty="0">
              <a:latin typeface="Georgia" panose="02040502050405020303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37627" y="1319720"/>
            <a:ext cx="1723868" cy="344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Georgia" panose="02040502050405020303" pitchFamily="18" charset="0"/>
              </a:rPr>
              <a:t>Talk with each other if something feels unsafe.</a:t>
            </a:r>
            <a:endParaRPr lang="en-US" sz="800" dirty="0">
              <a:latin typeface="Georgia" panose="02040502050405020303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6959" y="636987"/>
            <a:ext cx="121379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RIGHT TO….</a:t>
            </a:r>
            <a:endParaRPr lang="en-U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23" name="Picture 22" descr="C:\Users\Are\AppData\Local\Microsoft\Windows\INetCache\IE\4LXRQ9XN\safe-at-work2[1]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383" y="694245"/>
            <a:ext cx="457667" cy="457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3652044" y="3380601"/>
            <a:ext cx="1460656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48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69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545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393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241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0899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9382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78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i="1" dirty="0" smtClean="0">
                <a:latin typeface="Georgia" panose="02040502050405020303" pitchFamily="18" charset="0"/>
              </a:rPr>
              <a:t>“American Dreams”      </a:t>
            </a:r>
            <a:r>
              <a:rPr lang="en-US" sz="1200" b="1" i="1" dirty="0" smtClean="0">
                <a:latin typeface="Georgia" panose="02040502050405020303" pitchFamily="18" charset="0"/>
              </a:rPr>
              <a:t>10</a:t>
            </a:r>
            <a:r>
              <a:rPr lang="en-US" sz="800" b="1" dirty="0" smtClean="0">
                <a:latin typeface="Georgia" panose="02040502050405020303" pitchFamily="18" charset="0"/>
              </a:rPr>
              <a:t> </a:t>
            </a:r>
            <a:endParaRPr lang="en-US" sz="8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40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785" y="261913"/>
            <a:ext cx="4311015" cy="327621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1200" b="1" dirty="0">
                <a:solidFill>
                  <a:srgbClr val="191B0E"/>
                </a:solidFill>
                <a:latin typeface="Georgia" panose="02040502050405020303" pitchFamily="18" charset="0"/>
              </a:rPr>
              <a:t>As previously mentioned, this is a new method that we are using and we would like to ask you some questions about the method.</a:t>
            </a:r>
          </a:p>
          <a:p>
            <a:pPr marL="0" lvl="0" indent="0">
              <a:buNone/>
            </a:pPr>
            <a:endParaRPr lang="en-US" sz="1200" dirty="0">
              <a:solidFill>
                <a:srgbClr val="191B0E"/>
              </a:solidFill>
              <a:latin typeface="Georgia" panose="02040502050405020303" pitchFamily="18" charset="0"/>
            </a:endParaRPr>
          </a:p>
          <a:p>
            <a:pPr marL="228600" lvl="0" indent="-228600">
              <a:buAutoNum type="arabicPeriod"/>
            </a:pPr>
            <a:r>
              <a:rPr lang="en-US" sz="1200" dirty="0">
                <a:solidFill>
                  <a:srgbClr val="191B0E"/>
                </a:solidFill>
                <a:latin typeface="Georgia" panose="02040502050405020303" pitchFamily="18" charset="0"/>
              </a:rPr>
              <a:t>What did you like about the video?</a:t>
            </a:r>
          </a:p>
          <a:p>
            <a:pPr marL="0" lvl="0" indent="0">
              <a:buNone/>
            </a:pPr>
            <a:endParaRPr lang="en-US" sz="1200" dirty="0">
              <a:solidFill>
                <a:srgbClr val="191B0E"/>
              </a:solidFill>
              <a:latin typeface="Georgia" panose="02040502050405020303" pitchFamily="18" charset="0"/>
            </a:endParaRPr>
          </a:p>
          <a:p>
            <a:pPr marL="228600" lvl="0" indent="-228600">
              <a:buFont typeface="Franklin Gothic Book" panose="020B0503020102020204" pitchFamily="34" charset="0"/>
              <a:buAutoNum type="arabicPeriod" startAt="2"/>
            </a:pPr>
            <a:r>
              <a:rPr lang="en-US" sz="1200" dirty="0">
                <a:solidFill>
                  <a:srgbClr val="191B0E"/>
                </a:solidFill>
                <a:latin typeface="Georgia" panose="02040502050405020303" pitchFamily="18" charset="0"/>
              </a:rPr>
              <a:t>Is there something you didn’t like about the video? Why? </a:t>
            </a:r>
          </a:p>
          <a:p>
            <a:pPr marL="228600" lvl="0" indent="-228600">
              <a:buFont typeface="Franklin Gothic Book" panose="020B0503020102020204" pitchFamily="34" charset="0"/>
              <a:buAutoNum type="arabicPeriod" startAt="2"/>
            </a:pPr>
            <a:endParaRPr lang="en-US" sz="1200" dirty="0">
              <a:solidFill>
                <a:srgbClr val="191B0E"/>
              </a:solidFill>
              <a:latin typeface="Georgia" panose="02040502050405020303" pitchFamily="18" charset="0"/>
            </a:endParaRPr>
          </a:p>
          <a:p>
            <a:pPr marL="228600" lvl="0" indent="-228600">
              <a:buFont typeface="Franklin Gothic Book" panose="020B0503020102020204" pitchFamily="34" charset="0"/>
              <a:buAutoNum type="arabicPeriod" startAt="2"/>
            </a:pPr>
            <a:r>
              <a:rPr lang="en-US" sz="1200" dirty="0">
                <a:solidFill>
                  <a:srgbClr val="191B0E"/>
                </a:solidFill>
                <a:latin typeface="Georgia" panose="02040502050405020303" pitchFamily="18" charset="0"/>
              </a:rPr>
              <a:t>What did you like or dislike during the rest of the workshop and discussion?</a:t>
            </a:r>
          </a:p>
          <a:p>
            <a:pPr marL="228600" lvl="0" indent="-228600">
              <a:buFont typeface="Franklin Gothic Book" panose="020B0503020102020204" pitchFamily="34" charset="0"/>
              <a:buAutoNum type="arabicPeriod" startAt="2"/>
            </a:pPr>
            <a:endParaRPr lang="en-US" sz="1200" dirty="0">
              <a:solidFill>
                <a:srgbClr val="191B0E"/>
              </a:solidFill>
              <a:latin typeface="Georgia" panose="02040502050405020303" pitchFamily="18" charset="0"/>
            </a:endParaRPr>
          </a:p>
          <a:p>
            <a:pPr marL="228600" lvl="0" indent="-228600">
              <a:buFont typeface="Franklin Gothic Book" panose="020B0503020102020204" pitchFamily="34" charset="0"/>
              <a:buAutoNum type="arabicPeriod" startAt="2"/>
            </a:pPr>
            <a:r>
              <a:rPr lang="en-US" sz="1200" dirty="0">
                <a:solidFill>
                  <a:srgbClr val="191B0E"/>
                </a:solidFill>
                <a:latin typeface="Georgia" panose="02040502050405020303" pitchFamily="18" charset="0"/>
              </a:rPr>
              <a:t>Did you learn something that was new to you? What did you learn?</a:t>
            </a:r>
          </a:p>
          <a:p>
            <a:pPr marL="0" lvl="0" indent="0">
              <a:buNone/>
            </a:pPr>
            <a:r>
              <a:rPr lang="en-US" sz="1200" dirty="0">
                <a:solidFill>
                  <a:srgbClr val="191B0E"/>
                </a:solidFill>
                <a:latin typeface="Georgia" panose="02040502050405020303" pitchFamily="18" charset="0"/>
              </a:rPr>
              <a:t> </a:t>
            </a:r>
          </a:p>
          <a:p>
            <a:pPr lvl="0"/>
            <a:endParaRPr lang="en-US" sz="1000" u="sng" dirty="0">
              <a:solidFill>
                <a:srgbClr val="191B0E"/>
              </a:solidFill>
              <a:latin typeface="Georgia" panose="02040502050405020303" pitchFamily="18" charset="0"/>
            </a:endParaRPr>
          </a:p>
          <a:p>
            <a:endParaRPr lang="en-US" sz="1000" u="sng" dirty="0"/>
          </a:p>
          <a:p>
            <a:endParaRPr lang="en-US" sz="1000" u="sng" dirty="0"/>
          </a:p>
        </p:txBody>
      </p:sp>
      <p:sp>
        <p:nvSpPr>
          <p:cNvPr id="4" name="Rectangle 3"/>
          <p:cNvSpPr/>
          <p:nvPr/>
        </p:nvSpPr>
        <p:spPr>
          <a:xfrm>
            <a:off x="3652044" y="3380601"/>
            <a:ext cx="1428596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48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69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545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393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241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0899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9382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78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i="1" dirty="0" smtClean="0">
                <a:latin typeface="Georgia" panose="02040502050405020303" pitchFamily="18" charset="0"/>
              </a:rPr>
              <a:t>“American Dreams</a:t>
            </a:r>
            <a:r>
              <a:rPr lang="en-US" sz="800" i="1" smtClean="0">
                <a:latin typeface="Georgia" panose="02040502050405020303" pitchFamily="18" charset="0"/>
              </a:rPr>
              <a:t>”      </a:t>
            </a:r>
            <a:r>
              <a:rPr lang="en-US" sz="1200" b="1" i="1" smtClean="0">
                <a:latin typeface="Georgia" panose="02040502050405020303" pitchFamily="18" charset="0"/>
              </a:rPr>
              <a:t>11</a:t>
            </a:r>
            <a:r>
              <a:rPr lang="en-US" sz="800" b="1" smtClean="0">
                <a:latin typeface="Georgia" panose="02040502050405020303" pitchFamily="18" charset="0"/>
              </a:rPr>
              <a:t> </a:t>
            </a:r>
            <a:endParaRPr lang="en-US" sz="8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180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Story Objectives </a:t>
            </a: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785" y="896020"/>
            <a:ext cx="3960495" cy="2233260"/>
          </a:xfrm>
        </p:spPr>
        <p:txBody>
          <a:bodyPr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Describe </a:t>
            </a:r>
            <a:r>
              <a:rPr lang="en-US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ways to prevent being hit by falling trees</a:t>
            </a:r>
          </a:p>
          <a:p>
            <a:endParaRPr lang="en-US" sz="14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Describe what your employer should provide if you are injured </a:t>
            </a:r>
            <a:endParaRPr lang="en-US" sz="14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US" sz="1400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Describe </a:t>
            </a:r>
            <a:r>
              <a:rPr lang="en-US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how an injury can impact the </a:t>
            </a:r>
            <a:r>
              <a:rPr lang="en-US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entire family </a:t>
            </a:r>
            <a:endParaRPr lang="en-US" sz="14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55106" y="3382541"/>
            <a:ext cx="1374094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48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69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545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393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241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0899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9382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78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i="1" dirty="0" smtClean="0">
                <a:latin typeface="Georgia" panose="02040502050405020303" pitchFamily="18" charset="0"/>
              </a:rPr>
              <a:t>“American Dreams”      </a:t>
            </a:r>
            <a:r>
              <a:rPr lang="en-US" sz="1200" b="1" i="1" dirty="0">
                <a:latin typeface="Georgia" panose="02040502050405020303" pitchFamily="18" charset="0"/>
              </a:rPr>
              <a:t>2</a:t>
            </a:r>
            <a:r>
              <a:rPr lang="en-US" sz="800" b="1" dirty="0" smtClean="0">
                <a:latin typeface="Georgia" panose="02040502050405020303" pitchFamily="18" charset="0"/>
              </a:rPr>
              <a:t> </a:t>
            </a:r>
            <a:endParaRPr lang="en-US" sz="8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669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785" y="264459"/>
            <a:ext cx="3960495" cy="2864821"/>
          </a:xfrm>
        </p:spPr>
        <p:txBody>
          <a:bodyPr>
            <a:norm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</a:rPr>
              <a:t>This is a new method that we're using, where forest workers tell their own stories.</a:t>
            </a:r>
          </a:p>
          <a:p>
            <a:pPr marL="0" indent="0">
              <a:buNone/>
            </a:pPr>
            <a:endParaRPr lang="es-MX" sz="12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This story 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</a:rPr>
              <a:t>that you are about to watch is the </a:t>
            </a:r>
            <a:r>
              <a:rPr lang="en-US" sz="1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story 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</a:rPr>
              <a:t>of a forest worker </a:t>
            </a:r>
            <a:r>
              <a:rPr lang="en-US" sz="1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who was 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</a:rPr>
              <a:t>constantly abused and humiliated by his supervisors. One day after working 13-14 hours for 25 consecutive days in California, his friend cut a pine tree that fell on his head and broke his arm in three places. </a:t>
            </a:r>
            <a:r>
              <a:rPr lang="en-US" sz="1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He did 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</a:rPr>
              <a:t>not receive medical attention in California and had to return to Oregon to receive it there</a:t>
            </a:r>
            <a:r>
              <a:rPr lang="en-US" sz="1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</a:p>
          <a:p>
            <a:endParaRPr lang="es-MX" sz="1200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r>
              <a:rPr lang="es-MX" sz="1200" dirty="0" err="1">
                <a:solidFill>
                  <a:schemeClr val="tx1"/>
                </a:solidFill>
                <a:latin typeface="Georgia" panose="02040502050405020303" pitchFamily="18" charset="0"/>
              </a:rPr>
              <a:t>Let’s</a:t>
            </a:r>
            <a:r>
              <a:rPr lang="es-MX" sz="12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s-MX" sz="1200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watch</a:t>
            </a:r>
            <a:r>
              <a:rPr lang="es-MX" sz="1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s-MX" sz="1200" dirty="0">
                <a:solidFill>
                  <a:schemeClr val="tx1"/>
                </a:solidFill>
                <a:latin typeface="Georgia" panose="02040502050405020303" pitchFamily="18" charset="0"/>
              </a:rPr>
              <a:t>the story….</a:t>
            </a:r>
            <a:endParaRPr lang="en-US" sz="12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s-MX" sz="12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55106" y="3380601"/>
            <a:ext cx="1374094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48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69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545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393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241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0899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9382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78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i="1" dirty="0" smtClean="0">
                <a:latin typeface="Georgia" panose="02040502050405020303" pitchFamily="18" charset="0"/>
              </a:rPr>
              <a:t>“American Dreams”      </a:t>
            </a:r>
            <a:r>
              <a:rPr lang="en-US" sz="1200" b="1" i="1" dirty="0">
                <a:latin typeface="Georgia" panose="02040502050405020303" pitchFamily="18" charset="0"/>
              </a:rPr>
              <a:t>3</a:t>
            </a:r>
            <a:r>
              <a:rPr lang="en-US" sz="800" b="1" dirty="0" smtClean="0">
                <a:latin typeface="Georgia" panose="02040502050405020303" pitchFamily="18" charset="0"/>
              </a:rPr>
              <a:t> </a:t>
            </a:r>
            <a:endParaRPr lang="en-US" sz="8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842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9990" y="1067403"/>
            <a:ext cx="3449007" cy="1119054"/>
          </a:xfrm>
        </p:spPr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/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sz="2228" dirty="0">
                <a:latin typeface="Georgia" panose="02040502050405020303" pitchFamily="18" charset="0"/>
              </a:rPr>
              <a:t/>
            </a:r>
            <a:br>
              <a:rPr lang="en-US" sz="2228" dirty="0">
                <a:latin typeface="Georgia" panose="02040502050405020303" pitchFamily="18" charset="0"/>
              </a:rPr>
            </a:br>
            <a:r>
              <a:rPr lang="en-US" sz="2000" cap="none" dirty="0">
                <a:solidFill>
                  <a:schemeClr val="tx1"/>
                </a:solidFill>
                <a:latin typeface="Georgia" panose="02040502050405020303" pitchFamily="18" charset="0"/>
              </a:rPr>
              <a:t>Listen to their opinions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661353" y="341471"/>
            <a:ext cx="3052274" cy="612934"/>
          </a:xfrm>
          <a:prstGeom prst="rect">
            <a:avLst/>
          </a:prstGeom>
        </p:spPr>
        <p:txBody>
          <a:bodyPr vert="horz" lIns="37719" tIns="18860" rIns="37719" bIns="1886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1400" b="1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r"/>
            <a:endParaRPr lang="en-US" sz="1400" b="1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r"/>
            <a:endParaRPr lang="en-US" sz="1400" b="1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r"/>
            <a:endParaRPr lang="en-US" sz="1200" b="1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r"/>
            <a:endParaRPr lang="en-US" sz="1200" b="1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r"/>
            <a:endParaRPr lang="en-US" sz="1200" b="1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r"/>
            <a:endParaRPr lang="en-US" sz="1200" b="1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r"/>
            <a:endParaRPr lang="en-US" sz="1200" b="1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r"/>
            <a:endParaRPr lang="en-US" sz="1200" b="1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r"/>
            <a:endParaRPr lang="en-US" sz="1200" b="1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r"/>
            <a:r>
              <a:rPr lang="en-US" sz="12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What do you think of the story? </a:t>
            </a:r>
          </a:p>
          <a:p>
            <a:pPr algn="r"/>
            <a:r>
              <a:rPr lang="en-US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endParaRPr lang="en-US" sz="14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39076" y="3380601"/>
            <a:ext cx="1390124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48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69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545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393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241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0899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9382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78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i="1" dirty="0" smtClean="0">
                <a:latin typeface="Georgia" panose="02040502050405020303" pitchFamily="18" charset="0"/>
              </a:rPr>
              <a:t>“American Dreams”      </a:t>
            </a:r>
            <a:r>
              <a:rPr lang="en-US" sz="1200" b="1" i="1" dirty="0">
                <a:latin typeface="Georgia" panose="02040502050405020303" pitchFamily="18" charset="0"/>
              </a:rPr>
              <a:t>4</a:t>
            </a:r>
            <a:r>
              <a:rPr lang="en-US" sz="1200" b="1" dirty="0" smtClean="0">
                <a:latin typeface="Georgia" panose="02040502050405020303" pitchFamily="18" charset="0"/>
              </a:rPr>
              <a:t> </a:t>
            </a:r>
            <a:endParaRPr lang="en-US" sz="12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51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655324" y="159790"/>
            <a:ext cx="3039409" cy="641019"/>
          </a:xfrm>
          <a:prstGeom prst="rect">
            <a:avLst/>
          </a:prstGeom>
        </p:spPr>
        <p:txBody>
          <a:bodyPr vert="horz" lIns="37719" tIns="18860" rIns="37719" bIns="1886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200" b="1" dirty="0" smtClean="0">
                <a:latin typeface="Georgia" panose="02040502050405020303" pitchFamily="18" charset="0"/>
              </a:rPr>
              <a:t>What got your attention in this story?</a:t>
            </a:r>
            <a:endParaRPr lang="en-US" sz="1200" b="1" dirty="0">
              <a:latin typeface="Georgia" panose="02040502050405020303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45488" y="3380601"/>
            <a:ext cx="1383712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48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69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545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393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241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0899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9382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78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i="1" dirty="0" smtClean="0">
                <a:latin typeface="Georgia" panose="02040502050405020303" pitchFamily="18" charset="0"/>
              </a:rPr>
              <a:t>“American Dreams”      </a:t>
            </a:r>
            <a:r>
              <a:rPr lang="en-US" sz="1200" b="1" i="1" dirty="0">
                <a:latin typeface="Georgia" panose="02040502050405020303" pitchFamily="18" charset="0"/>
              </a:rPr>
              <a:t>5</a:t>
            </a:r>
            <a:r>
              <a:rPr lang="en-US" sz="1200" b="1" dirty="0" smtClean="0">
                <a:latin typeface="Georgia" panose="02040502050405020303" pitchFamily="18" charset="0"/>
              </a:rPr>
              <a:t> </a:t>
            </a:r>
            <a:endParaRPr lang="en-US" sz="1200" b="1" dirty="0">
              <a:latin typeface="Georgia" panose="02040502050405020303" pitchFamily="18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789990" y="1067403"/>
            <a:ext cx="3449007" cy="1119054"/>
          </a:xfrm>
        </p:spPr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/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sz="2228" dirty="0">
                <a:latin typeface="Georgia" panose="02040502050405020303" pitchFamily="18" charset="0"/>
              </a:rPr>
              <a:t/>
            </a:r>
            <a:br>
              <a:rPr lang="en-US" sz="2228" dirty="0">
                <a:latin typeface="Georgia" panose="02040502050405020303" pitchFamily="18" charset="0"/>
              </a:rPr>
            </a:br>
            <a:r>
              <a:rPr lang="en-US" sz="2000" cap="none" dirty="0">
                <a:solidFill>
                  <a:schemeClr val="tx1"/>
                </a:solidFill>
                <a:latin typeface="Georgia" panose="02040502050405020303" pitchFamily="18" charset="0"/>
              </a:rPr>
              <a:t>Listen to their opinions</a:t>
            </a:r>
          </a:p>
        </p:txBody>
      </p:sp>
    </p:spTree>
    <p:extLst>
      <p:ext uri="{BB962C8B-B14F-4D97-AF65-F5344CB8AC3E}">
        <p14:creationId xmlns:p14="http://schemas.microsoft.com/office/powerpoint/2010/main" val="244503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604727" y="252412"/>
            <a:ext cx="3132868" cy="525793"/>
          </a:xfrm>
          <a:prstGeom prst="rect">
            <a:avLst/>
          </a:prstGeom>
        </p:spPr>
        <p:txBody>
          <a:bodyPr vert="horz" lIns="37719" tIns="18860" rIns="37719" bIns="1886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200" b="1" dirty="0" smtClean="0">
                <a:latin typeface="Georgia" panose="02040502050405020303" pitchFamily="18" charset="0"/>
              </a:rPr>
              <a:t>Can you describe the impact this injury had on his family ?</a:t>
            </a:r>
            <a:endParaRPr lang="en-US" sz="1200" b="1" dirty="0">
              <a:latin typeface="Georgia" panose="02040502050405020303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2228" y="2829480"/>
            <a:ext cx="184731" cy="144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39" dirty="0">
              <a:latin typeface="Georgia" panose="02040502050405020303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37999" y="2071146"/>
            <a:ext cx="1195966" cy="582210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" b="1" cap="none" dirty="0" smtClean="0">
                <a:latin typeface="Georgia" panose="02040502050405020303" pitchFamily="18" charset="0"/>
              </a:rPr>
              <a:t>Stress, Fear, </a:t>
            </a:r>
          </a:p>
          <a:p>
            <a:r>
              <a:rPr lang="en-US" sz="1000" b="1" cap="none" dirty="0" smtClean="0">
                <a:latin typeface="Georgia" panose="02040502050405020303" pitchFamily="18" charset="0"/>
              </a:rPr>
              <a:t>Feeling a burden for his family</a:t>
            </a:r>
            <a:endParaRPr lang="en-US" sz="1000" b="1" cap="none" dirty="0">
              <a:latin typeface="Georgia" panose="02040502050405020303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830460" y="2180886"/>
            <a:ext cx="1204756" cy="251929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" b="1" cap="none" dirty="0" smtClean="0">
                <a:latin typeface="Georgia" panose="02040502050405020303" pitchFamily="18" charset="0"/>
              </a:rPr>
              <a:t>Spent time away from his family</a:t>
            </a:r>
            <a:endParaRPr lang="en-US" sz="1000" b="1" cap="none" dirty="0">
              <a:latin typeface="Georgia" panose="02040502050405020303" pitchFamily="18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2958392" y="2154474"/>
            <a:ext cx="1665453" cy="278341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" b="1" cap="none" dirty="0" smtClean="0">
                <a:latin typeface="Georgia" panose="02040502050405020303" pitchFamily="18" charset="0"/>
              </a:rPr>
              <a:t>Less income</a:t>
            </a:r>
            <a:endParaRPr lang="en-US" sz="1000" b="1" cap="none" dirty="0">
              <a:latin typeface="Georgia" panose="02040502050405020303" pitchFamily="18" charset="0"/>
            </a:endParaRPr>
          </a:p>
        </p:txBody>
      </p:sp>
      <p:pic>
        <p:nvPicPr>
          <p:cNvPr id="2054" name="Picture 6" descr="C:\Users\Are\AppData\Local\Microsoft\Windows\INetCache\IE\9UOC2NII\worry1[1]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072" y="1223047"/>
            <a:ext cx="740720" cy="745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Are\AppData\Local\Microsoft\Windows\INetCache\IE\4LXRQ9XN\sands-of-tim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869" y="1211208"/>
            <a:ext cx="859938" cy="859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Are\AppData\Local\Microsoft\Windows\INetCache\IE\4LXRQ9XN\no_money_by_gabreleiros[1]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884" y="1223047"/>
            <a:ext cx="858471" cy="987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3651900" y="3380601"/>
            <a:ext cx="1377300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48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69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545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393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241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0899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9382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78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i="1" dirty="0" smtClean="0">
                <a:latin typeface="Georgia" panose="02040502050405020303" pitchFamily="18" charset="0"/>
              </a:rPr>
              <a:t>“American Dreams”      </a:t>
            </a:r>
            <a:r>
              <a:rPr lang="en-US" sz="1200" b="1" i="1" dirty="0">
                <a:latin typeface="Georgia" panose="02040502050405020303" pitchFamily="18" charset="0"/>
              </a:rPr>
              <a:t>6</a:t>
            </a:r>
            <a:r>
              <a:rPr lang="en-US" sz="800" b="1" dirty="0" smtClean="0">
                <a:latin typeface="Georgia" panose="02040502050405020303" pitchFamily="18" charset="0"/>
              </a:rPr>
              <a:t> </a:t>
            </a:r>
            <a:endParaRPr lang="en-US" sz="8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90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437817" y="107588"/>
            <a:ext cx="3332783" cy="612934"/>
          </a:xfrm>
          <a:prstGeom prst="rect">
            <a:avLst/>
          </a:prstGeom>
        </p:spPr>
        <p:txBody>
          <a:bodyPr vert="horz" lIns="37719" tIns="18860" rIns="37719" bIns="1886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200" b="1" dirty="0" smtClean="0">
                <a:latin typeface="Georgia" panose="02040502050405020303" pitchFamily="18" charset="0"/>
              </a:rPr>
              <a:t> How do you think his injury could have been prevented?</a:t>
            </a:r>
            <a:endParaRPr lang="en-US" sz="1200" b="1" dirty="0">
              <a:latin typeface="Georgia" panose="02040502050405020303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2228" y="2829480"/>
            <a:ext cx="184731" cy="144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39" dirty="0">
              <a:latin typeface="Georgia" panose="02040502050405020303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129918" y="1858458"/>
            <a:ext cx="913264" cy="371193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" b="1" cap="none" dirty="0" smtClean="0">
                <a:latin typeface="Georgia" panose="02040502050405020303" pitchFamily="18" charset="0"/>
              </a:rPr>
              <a:t>Have an emergency plan</a:t>
            </a:r>
            <a:endParaRPr lang="en-US" sz="1000" b="1" cap="none" dirty="0">
              <a:latin typeface="Georgia" panose="02040502050405020303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75980" y="1037850"/>
            <a:ext cx="1565193" cy="365096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" b="1" cap="none" dirty="0" smtClean="0">
                <a:latin typeface="Georgia" panose="02040502050405020303" pitchFamily="18" charset="0"/>
              </a:rPr>
              <a:t>Work at least 2 tree lengths apart</a:t>
            </a:r>
            <a:endParaRPr lang="en-US" sz="1000" b="1" cap="none" dirty="0">
              <a:latin typeface="Georgia" panose="02040502050405020303" pitchFamily="18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3088330" y="1976265"/>
            <a:ext cx="1268837" cy="432516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" b="1" cap="none" dirty="0" smtClean="0">
                <a:latin typeface="Georgia" panose="02040502050405020303" pitchFamily="18" charset="0"/>
              </a:rPr>
              <a:t>Improve communication on the job</a:t>
            </a:r>
            <a:endParaRPr lang="en-US" sz="1000" b="1" cap="none" dirty="0">
              <a:latin typeface="Georgia" panose="02040502050405020303" pitchFamily="18" charset="0"/>
            </a:endParaRPr>
          </a:p>
        </p:txBody>
      </p:sp>
      <p:pic>
        <p:nvPicPr>
          <p:cNvPr id="7" name="Picture 5" descr="C:\Users\Are\AppData\Local\Microsoft\Windows\INetCache\IE\BV84MBEL\telefono_de_emergencia__Custom__1296591727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1870" y="1210280"/>
            <a:ext cx="589359" cy="589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C:\Users\Are\AppData\Local\Microsoft\Windows\INetCache\IE\9UOC2NII\Talk[1]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220" y="1494425"/>
            <a:ext cx="625432" cy="38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0" descr="C:\Users\Are\AppData\Local\Microsoft\Windows\INetCache\IE\QX31Q90G\Winter-Tree-with-Snow-17273-large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076" y="1494425"/>
            <a:ext cx="437365" cy="567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0" descr="C:\Users\Are\AppData\Local\Microsoft\Windows\INetCache\IE\QX31Q90G\Winter-Tree-with-Snow-17273-large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787" y="1494425"/>
            <a:ext cx="437365" cy="567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1495413" y="2581592"/>
            <a:ext cx="16934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Georgia" panose="02040502050405020303" pitchFamily="18" charset="0"/>
              </a:rPr>
              <a:t>Look up</a:t>
            </a: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Georgia" panose="02040502050405020303" pitchFamily="18" charset="0"/>
              </a:rPr>
              <a:t>Look down </a:t>
            </a: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Georgia" panose="02040502050405020303" pitchFamily="18" charset="0"/>
              </a:rPr>
              <a:t>Look to the sides</a:t>
            </a: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Georgia" panose="02040502050405020303" pitchFamily="18" charset="0"/>
              </a:rPr>
              <a:t>Watch out for co-workers</a:t>
            </a:r>
            <a:endParaRPr lang="en-US" sz="900" dirty="0">
              <a:latin typeface="Georgia" panose="02040502050405020303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1051065" y="2630230"/>
            <a:ext cx="386752" cy="199250"/>
          </a:xfrm>
          <a:prstGeom prst="rightArrow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9" dirty="0">
              <a:latin typeface="Georgia" panose="02040502050405020303" pitchFamily="18" charset="0"/>
            </a:endParaRPr>
          </a:p>
        </p:txBody>
      </p:sp>
      <p:pic>
        <p:nvPicPr>
          <p:cNvPr id="1026" name="Picture 2" descr="C:\Users\Are\AppData\Local\Microsoft\Windows\INetCache\IE\4LXRQ9XN\Eye-Black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093" y="2608537"/>
            <a:ext cx="362411" cy="20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C:\Users\Are\AppData\Local\Microsoft\Windows\INetCache\IE\4LXRQ9XN\Eye-Black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52374" y="2608537"/>
            <a:ext cx="362411" cy="20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3639076" y="3380601"/>
            <a:ext cx="1390124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48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69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545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393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241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0899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9382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78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i="1" dirty="0" smtClean="0">
                <a:latin typeface="Georgia" panose="02040502050405020303" pitchFamily="18" charset="0"/>
              </a:rPr>
              <a:t>“American Dreams”     </a:t>
            </a:r>
            <a:r>
              <a:rPr lang="en-US" sz="1200" i="1" dirty="0" smtClean="0">
                <a:latin typeface="Georgia" panose="02040502050405020303" pitchFamily="18" charset="0"/>
              </a:rPr>
              <a:t> </a:t>
            </a:r>
            <a:r>
              <a:rPr lang="en-US" sz="1200" b="1" i="1" dirty="0">
                <a:latin typeface="Georgia" panose="02040502050405020303" pitchFamily="18" charset="0"/>
              </a:rPr>
              <a:t>7</a:t>
            </a:r>
            <a:r>
              <a:rPr lang="en-US" sz="1200" b="1" dirty="0" smtClean="0">
                <a:latin typeface="Georgia" panose="02040502050405020303" pitchFamily="18" charset="0"/>
              </a:rPr>
              <a:t> </a:t>
            </a:r>
            <a:endParaRPr lang="en-US" sz="8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83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556594" y="157780"/>
            <a:ext cx="3161095" cy="612934"/>
          </a:xfrm>
          <a:prstGeom prst="rect">
            <a:avLst/>
          </a:prstGeom>
        </p:spPr>
        <p:txBody>
          <a:bodyPr vert="horz" lIns="37719" tIns="18860" rIns="37719" bIns="1886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200" b="1" dirty="0" smtClean="0">
                <a:latin typeface="Georgia" panose="02040502050405020303" pitchFamily="18" charset="0"/>
              </a:rPr>
              <a:t>What are the contractor’s responsibilities?</a:t>
            </a:r>
            <a:endParaRPr lang="en-US" sz="1200" b="1" dirty="0">
              <a:latin typeface="Georgia" panose="02040502050405020303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2228" y="2829480"/>
            <a:ext cx="184731" cy="144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39" dirty="0">
              <a:latin typeface="Georgia" panose="02040502050405020303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10402" y="1351355"/>
            <a:ext cx="1433236" cy="492525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000" b="1" cap="none" dirty="0" smtClean="0">
                <a:latin typeface="Georgia" panose="02040502050405020303" pitchFamily="18" charset="0"/>
              </a:rPr>
              <a:t>Provide Personal Protective equipment</a:t>
            </a:r>
            <a:endParaRPr lang="en-US" sz="1000" b="1" cap="none" dirty="0">
              <a:latin typeface="Georgia" panose="02040502050405020303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854936" y="933807"/>
            <a:ext cx="1031087" cy="379447"/>
            <a:chOff x="7246961" y="4453287"/>
            <a:chExt cx="3526565" cy="1332527"/>
          </a:xfrm>
        </p:grpSpPr>
        <p:pic>
          <p:nvPicPr>
            <p:cNvPr id="10" name="Picture 9" descr="C:\Users\Are\AppData\Local\Microsoft\Windows\INetCache\IE\9UOC2NII\yves-guillou-protections[1].png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800" t="25118" b="50000"/>
            <a:stretch/>
          </p:blipFill>
          <p:spPr bwMode="auto">
            <a:xfrm>
              <a:off x="8346729" y="4542351"/>
              <a:ext cx="1185015" cy="12328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9" descr="C:\Users\Are\AppData\Local\Microsoft\Windows\INetCache\IE\9UOC2NII\yves-guillou-protections[1]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118" r="67422" b="50000"/>
            <a:stretch/>
          </p:blipFill>
          <p:spPr bwMode="auto">
            <a:xfrm>
              <a:off x="7246961" y="4584000"/>
              <a:ext cx="1133611" cy="12018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9" descr="C:\Users\Are\AppData\Local\Microsoft\Windows\INetCache\IE\9UOC2NII\yves-guillou-protections[1]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0000" r="67263" b="23936"/>
            <a:stretch/>
          </p:blipFill>
          <p:spPr bwMode="auto">
            <a:xfrm>
              <a:off x="9599986" y="4453287"/>
              <a:ext cx="1173540" cy="12969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Title 1"/>
          <p:cNvSpPr txBox="1">
            <a:spLocks/>
          </p:cNvSpPr>
          <p:nvPr/>
        </p:nvSpPr>
        <p:spPr>
          <a:xfrm>
            <a:off x="2531408" y="2083450"/>
            <a:ext cx="1665453" cy="216258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000" b="1" cap="none" dirty="0" smtClean="0">
                <a:latin typeface="Georgia" panose="02040502050405020303" pitchFamily="18" charset="0"/>
              </a:rPr>
              <a:t>Provide safe transportation </a:t>
            </a:r>
            <a:endParaRPr lang="en-US" sz="1000" b="1" cap="none" dirty="0">
              <a:latin typeface="Georgia" panose="02040502050405020303" pitchFamily="18" charset="0"/>
            </a:endParaRPr>
          </a:p>
        </p:txBody>
      </p:sp>
      <p:pic>
        <p:nvPicPr>
          <p:cNvPr id="4104" name="Picture 8" descr="C:\Users\Are\AppData\Local\Microsoft\Windows\INetCache\IE\4LXRQ9XN\van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6986" y="2119030"/>
            <a:ext cx="586573" cy="299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itle 1"/>
          <p:cNvSpPr txBox="1">
            <a:spLocks/>
          </p:cNvSpPr>
          <p:nvPr/>
        </p:nvSpPr>
        <p:spPr>
          <a:xfrm>
            <a:off x="838227" y="633768"/>
            <a:ext cx="2083939" cy="252906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" b="1" i="1" dirty="0" smtClean="0">
                <a:latin typeface="Georgia" panose="02040502050405020303" pitchFamily="18" charset="0"/>
              </a:rPr>
              <a:t>( Regarding working conditions)</a:t>
            </a:r>
            <a:endParaRPr lang="en-US" sz="800" b="1" i="1" dirty="0">
              <a:latin typeface="Georgia" panose="02040502050405020303" pitchFamily="18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799360" y="1895910"/>
            <a:ext cx="1395069" cy="265698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000" b="1" cap="none" dirty="0" smtClean="0">
                <a:latin typeface="Georgia" panose="02040502050405020303" pitchFamily="18" charset="0"/>
              </a:rPr>
              <a:t>Safe work environment</a:t>
            </a:r>
            <a:endParaRPr lang="en-US" sz="1000" b="1" cap="none" dirty="0">
              <a:latin typeface="Georgia" panose="02040502050405020303" pitchFamily="18" charset="0"/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783930" y="2337269"/>
            <a:ext cx="1466304" cy="817893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000" b="1" cap="none" dirty="0" smtClean="0">
                <a:latin typeface="Georgia" panose="02040502050405020303" pitchFamily="18" charset="0"/>
              </a:rPr>
              <a:t>Provide training and  information about workplace hazards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800" cap="none" dirty="0">
                <a:latin typeface="Georgia" panose="02040502050405020303" pitchFamily="18" charset="0"/>
              </a:rPr>
              <a:t>In a language that workers understand</a:t>
            </a:r>
            <a:endParaRPr lang="en-US" sz="800" b="1" cap="none" dirty="0">
              <a:latin typeface="Georgia" panose="02040502050405020303" pitchFamily="18" charset="0"/>
            </a:endParaRPr>
          </a:p>
        </p:txBody>
      </p:sp>
      <p:pic>
        <p:nvPicPr>
          <p:cNvPr id="2050" name="Picture 2" descr="C:\Users\Are\AppData\Local\Microsoft\Windows\INetCache\IE\QX31Q90G\Yes_Check_Circle.svg[1]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789" y="1904753"/>
            <a:ext cx="256855" cy="256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C:\Users\Are\AppData\Local\Microsoft\Windows\INetCache\IE\QX31Q90G\Yes_Check_Circle.svg[1]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451" y="1400354"/>
            <a:ext cx="256855" cy="256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C:\Users\Are\AppData\Local\Microsoft\Windows\INetCache\IE\QX31Q90G\Yes_Check_Circle.svg[1]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74" y="2551478"/>
            <a:ext cx="256855" cy="256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C:\Users\Are\AppData\Local\Microsoft\Windows\INetCache\IE\QX31Q90G\Yes_Check_Circle.svg[1]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780" y="1304436"/>
            <a:ext cx="256855" cy="256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C:\Users\Are\AppData\Local\Microsoft\Windows\INetCache\IE\QX31Q90G\Yes_Check_Circle.svg[1]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3308" y="2019541"/>
            <a:ext cx="256855" cy="256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C:\Users\Are\AppData\Local\Microsoft\Windows\INetCache\IE\QX31Q90G\Yes_Check_Circle.svg[1]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780" y="972109"/>
            <a:ext cx="256855" cy="256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itle 1"/>
          <p:cNvSpPr txBox="1">
            <a:spLocks/>
          </p:cNvSpPr>
          <p:nvPr/>
        </p:nvSpPr>
        <p:spPr>
          <a:xfrm>
            <a:off x="2496954" y="1002631"/>
            <a:ext cx="1872036" cy="270416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000" b="1" cap="none" dirty="0" smtClean="0">
                <a:latin typeface="Georgia" panose="02040502050405020303" pitchFamily="18" charset="0"/>
              </a:rPr>
              <a:t>Have an emergency plan and first aid kit. </a:t>
            </a:r>
            <a:endParaRPr lang="en-US" sz="1000" b="1" cap="none" dirty="0">
              <a:latin typeface="Georgia" panose="02040502050405020303" pitchFamily="18" charset="0"/>
            </a:endParaRPr>
          </a:p>
        </p:txBody>
      </p:sp>
      <p:pic>
        <p:nvPicPr>
          <p:cNvPr id="34" name="Picture 11" descr="C:\Users\Are\AppData\Local\Microsoft\Windows\INetCache\IE\QX31Q90G\emergency-clipart-12422396261783581009Cruz_Roja.svg_.med_-300x300[1]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2292" y="1124107"/>
            <a:ext cx="256698" cy="256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angle 27"/>
          <p:cNvSpPr/>
          <p:nvPr/>
        </p:nvSpPr>
        <p:spPr>
          <a:xfrm>
            <a:off x="3652044" y="3380601"/>
            <a:ext cx="1382110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48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69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545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393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241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0899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9382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78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i="1" dirty="0" smtClean="0">
                <a:latin typeface="Georgia" panose="02040502050405020303" pitchFamily="18" charset="0"/>
              </a:rPr>
              <a:t>“American Dreams”      </a:t>
            </a:r>
            <a:r>
              <a:rPr lang="en-US" sz="1200" b="1" i="1" dirty="0">
                <a:latin typeface="Georgia" panose="02040502050405020303" pitchFamily="18" charset="0"/>
              </a:rPr>
              <a:t>8</a:t>
            </a:r>
            <a:r>
              <a:rPr lang="en-US" sz="800" b="1" dirty="0" smtClean="0">
                <a:latin typeface="Georgia" panose="02040502050405020303" pitchFamily="18" charset="0"/>
              </a:rPr>
              <a:t> </a:t>
            </a:r>
            <a:endParaRPr lang="en-US" sz="800" b="1" dirty="0">
              <a:latin typeface="Georgia" panose="0204050205040502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79635" y="1358487"/>
            <a:ext cx="20874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 smtClean="0">
                <a:latin typeface="Georgia" panose="02040502050405020303" pitchFamily="18" charset="0"/>
              </a:rPr>
              <a:t>Provide Workers Compensation</a:t>
            </a:r>
            <a:endParaRPr lang="en-US" sz="900" b="1" dirty="0">
              <a:latin typeface="Georgia" panose="02040502050405020303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14047" y="1589319"/>
            <a:ext cx="203951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Georgia" panose="02040502050405020303" pitchFamily="18" charset="0"/>
              </a:rPr>
              <a:t>Medical expenses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Georgia" panose="02040502050405020303" pitchFamily="18" charset="0"/>
              </a:rPr>
              <a:t>Possible pay for some lost wages</a:t>
            </a:r>
            <a:endParaRPr lang="en-US" sz="800" dirty="0">
              <a:latin typeface="Georgia" panose="02040502050405020303" pitchFamily="18" charset="0"/>
            </a:endParaRPr>
          </a:p>
        </p:txBody>
      </p:sp>
      <p:pic>
        <p:nvPicPr>
          <p:cNvPr id="35" name="Picture 2" descr="C:\Users\Are\AppData\Local\Microsoft\Windows\INetCache\IE\QX31Q90G\Yes_Check_Circle.svg[1]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780" y="2477791"/>
            <a:ext cx="256855" cy="256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itle 1"/>
          <p:cNvSpPr txBox="1">
            <a:spLocks/>
          </p:cNvSpPr>
          <p:nvPr/>
        </p:nvSpPr>
        <p:spPr>
          <a:xfrm>
            <a:off x="2496954" y="2549231"/>
            <a:ext cx="1846145" cy="216258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000" b="1" cap="none" dirty="0" smtClean="0">
                <a:latin typeface="Georgia" panose="02040502050405020303" pitchFamily="18" charset="0"/>
              </a:rPr>
              <a:t>Provide clean water and provide breaks</a:t>
            </a:r>
            <a:endParaRPr lang="en-US" sz="1000" b="1" cap="none" dirty="0">
              <a:latin typeface="Georgia" panose="02040502050405020303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48826" y="2760892"/>
            <a:ext cx="20201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rgbClr val="212121"/>
                </a:solidFill>
                <a:latin typeface="Georgia" panose="02040502050405020303" pitchFamily="18" charset="0"/>
              </a:rPr>
              <a:t>Fatigue and dehydration increase likelihood of accidents</a:t>
            </a:r>
            <a:endParaRPr lang="en-US" sz="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59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2228" y="2829480"/>
            <a:ext cx="184731" cy="144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39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221575" y="944384"/>
            <a:ext cx="3070738" cy="251929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000" b="1" cap="none" dirty="0" smtClean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algn="l"/>
            <a:r>
              <a:rPr lang="en-US" sz="800" b="1" cap="none" dirty="0" smtClean="0">
                <a:solidFill>
                  <a:schemeClr val="tx1"/>
                </a:solidFill>
                <a:latin typeface="Georgia" panose="02040502050405020303" pitchFamily="18" charset="0"/>
              </a:rPr>
              <a:t>The worker should notify the supervisor immediately</a:t>
            </a:r>
          </a:p>
          <a:p>
            <a:pPr algn="l"/>
            <a:endParaRPr lang="en-US" sz="400" b="1" cap="none" dirty="0" smtClean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algn="l"/>
            <a:endParaRPr lang="en-US" sz="1000" b="1" cap="none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88193" y="1333831"/>
            <a:ext cx="2871585" cy="232984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defPPr>
              <a:defRPr lang="en-US"/>
            </a:defPPr>
            <a:lvl1pPr algn="ctr">
              <a:lnSpc>
                <a:spcPct val="89000"/>
              </a:lnSpc>
              <a:spcBef>
                <a:spcPct val="0"/>
              </a:spcBef>
              <a:buNone/>
              <a:defRPr sz="2000" b="1" cap="none" baseline="0">
                <a:solidFill>
                  <a:schemeClr val="tx2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</a:lstStyle>
          <a:p>
            <a:pPr algn="l"/>
            <a:r>
              <a:rPr lang="en-US" sz="800" dirty="0" smtClean="0">
                <a:solidFill>
                  <a:schemeClr val="tx1"/>
                </a:solidFill>
              </a:rPr>
              <a:t>The contractor should take the injured worker to the closest hospital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2494926" y="2703042"/>
            <a:ext cx="2075285" cy="202983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800" b="1" cap="none" dirty="0" smtClean="0">
                <a:solidFill>
                  <a:schemeClr val="tx1"/>
                </a:solidFill>
                <a:latin typeface="Georgia" panose="02040502050405020303" pitchFamily="18" charset="0"/>
              </a:rPr>
              <a:t>The injured worker should be given enough time to recover.</a:t>
            </a:r>
            <a:endParaRPr lang="en-US" sz="800" b="1" cap="none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1688504" y="1700384"/>
            <a:ext cx="2634046" cy="282406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800" b="1" cap="none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l"/>
            <a:r>
              <a:rPr lang="en-US" sz="800" b="1" cap="none" dirty="0" smtClean="0">
                <a:solidFill>
                  <a:schemeClr val="tx1"/>
                </a:solidFill>
                <a:latin typeface="Georgia" panose="02040502050405020303" pitchFamily="18" charset="0"/>
              </a:rPr>
              <a:t>The worker should receive appropriate medical attention</a:t>
            </a:r>
            <a:endParaRPr lang="en-US" sz="700" b="1" cap="none" dirty="0">
              <a:latin typeface="Georgia" panose="02040502050405020303" pitchFamily="18" charset="0"/>
            </a:endParaRPr>
          </a:p>
        </p:txBody>
      </p:sp>
      <p:pic>
        <p:nvPicPr>
          <p:cNvPr id="17" name="Picture 3" descr="C:\Users\Are\AppData\Local\Microsoft\Windows\INetCache\IE\BV84MBEL\hombre-cabestrillo[1].gi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61" y="2294774"/>
            <a:ext cx="490482" cy="749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Are\AppData\Local\Microsoft\Windows\INetCache\IE\4LXRQ9XN\Bundesstraße_1_number.svg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33" y="896951"/>
            <a:ext cx="613142" cy="367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Are\AppData\Local\Microsoft\Windows\INetCache\IE\BV84MBEL\Bundesstraße_2_number.svg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450" y="1346508"/>
            <a:ext cx="601102" cy="360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5" descr="C:\Users\Are\AppData\Local\Microsoft\Windows\INetCache\IE\4LXRQ9XN\Bundesstraße_4_number.svg[1]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180" y="2198254"/>
            <a:ext cx="601494" cy="360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13"/>
          <p:cNvGrpSpPr/>
          <p:nvPr/>
        </p:nvGrpSpPr>
        <p:grpSpPr>
          <a:xfrm>
            <a:off x="1098986" y="1721916"/>
            <a:ext cx="601494" cy="409792"/>
            <a:chOff x="4578092" y="1535446"/>
            <a:chExt cx="1458168" cy="993434"/>
          </a:xfrm>
        </p:grpSpPr>
        <p:grpSp>
          <p:nvGrpSpPr>
            <p:cNvPr id="12" name="Group 11"/>
            <p:cNvGrpSpPr/>
            <p:nvPr/>
          </p:nvGrpSpPr>
          <p:grpSpPr>
            <a:xfrm>
              <a:off x="4578092" y="1632013"/>
              <a:ext cx="1458168" cy="874331"/>
              <a:chOff x="4578092" y="1632013"/>
              <a:chExt cx="1458168" cy="874331"/>
            </a:xfrm>
          </p:grpSpPr>
          <p:pic>
            <p:nvPicPr>
              <p:cNvPr id="1029" name="Picture 5" descr="C:\Users\Are\AppData\Local\Microsoft\Windows\INetCache\IE\4LXRQ9XN\Bundesstraße_4_number.svg[1].png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78092" y="1632013"/>
                <a:ext cx="1458168" cy="8743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5" descr="C:\Users\Are\AppData\Local\Microsoft\Windows\INetCache\IE\4LXRQ9XN\Bundesstraße_4_number.svg[1].png"/>
              <p:cNvPicPr>
                <a:picLocks noChangeAspect="1" noChangeArrowheads="1"/>
              </p:cNvPicPr>
              <p:nvPr/>
            </p:nvPicPr>
            <p:blipFill rotWithShape="1"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300" t="13294" r="65425" b="19426"/>
              <a:stretch/>
            </p:blipFill>
            <p:spPr bwMode="auto">
              <a:xfrm>
                <a:off x="5125570" y="1775750"/>
                <a:ext cx="397716" cy="5882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0" name="TextBox 9"/>
            <p:cNvSpPr txBox="1"/>
            <p:nvPr/>
          </p:nvSpPr>
          <p:spPr>
            <a:xfrm>
              <a:off x="4748335" y="1535446"/>
              <a:ext cx="929550" cy="993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" b="1" dirty="0" smtClean="0">
                  <a:latin typeface="AIGDT" panose="00000400000000000000" pitchFamily="2" charset="2"/>
                </a:rPr>
                <a:t>     </a:t>
              </a:r>
              <a:r>
                <a:rPr lang="en-US" sz="2063" b="1" dirty="0" smtClean="0">
                  <a:latin typeface="AIGDT" panose="00000400000000000000" pitchFamily="2" charset="2"/>
                </a:rPr>
                <a:t>3</a:t>
              </a:r>
              <a:endParaRPr lang="en-US" sz="2063" b="1" dirty="0">
                <a:latin typeface="AIGDT" panose="00000400000000000000" pitchFamily="2" charset="2"/>
              </a:endParaRPr>
            </a:p>
          </p:txBody>
        </p:sp>
      </p:grpSp>
      <p:pic>
        <p:nvPicPr>
          <p:cNvPr id="1032" name="Picture 8" descr="C:\Users\Are\AppData\Local\Microsoft\Windows\INetCache\IE\BV84MBEL\hospital5-240x199[1]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5570" y="1903068"/>
            <a:ext cx="412834" cy="342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itle 1"/>
          <p:cNvSpPr txBox="1">
            <a:spLocks/>
          </p:cNvSpPr>
          <p:nvPr/>
        </p:nvSpPr>
        <p:spPr>
          <a:xfrm>
            <a:off x="2208911" y="2203963"/>
            <a:ext cx="2290907" cy="349244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800" b="1" cap="none" dirty="0" smtClean="0">
                <a:solidFill>
                  <a:schemeClr val="tx1"/>
                </a:solidFill>
                <a:latin typeface="Georgia" panose="02040502050405020303" pitchFamily="18" charset="0"/>
              </a:rPr>
              <a:t>The injured worker should receive workers’ compensation. </a:t>
            </a:r>
          </a:p>
          <a:p>
            <a:pPr algn="l"/>
            <a:endParaRPr lang="en-US" sz="500" b="1" cap="none" dirty="0">
              <a:latin typeface="Georgia" panose="02040502050405020303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850816" y="2634945"/>
            <a:ext cx="601494" cy="409792"/>
            <a:chOff x="4669805" y="5410587"/>
            <a:chExt cx="1458168" cy="993434"/>
          </a:xfrm>
        </p:grpSpPr>
        <p:grpSp>
          <p:nvGrpSpPr>
            <p:cNvPr id="25" name="Group 24"/>
            <p:cNvGrpSpPr/>
            <p:nvPr/>
          </p:nvGrpSpPr>
          <p:grpSpPr>
            <a:xfrm>
              <a:off x="4669805" y="5427578"/>
              <a:ext cx="1458168" cy="874331"/>
              <a:chOff x="4578092" y="1632015"/>
              <a:chExt cx="1458168" cy="874331"/>
            </a:xfrm>
          </p:grpSpPr>
          <p:pic>
            <p:nvPicPr>
              <p:cNvPr id="27" name="Picture 5" descr="C:\Users\Are\AppData\Local\Microsoft\Windows\INetCache\IE\4LXRQ9XN\Bundesstraße_4_number.svg[1].png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78092" y="1632015"/>
                <a:ext cx="1458168" cy="8743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8" name="Picture 5" descr="C:\Users\Are\AppData\Local\Microsoft\Windows\INetCache\IE\4LXRQ9XN\Bundesstraße_4_number.svg[1].png"/>
              <p:cNvPicPr>
                <a:picLocks noChangeAspect="1" noChangeArrowheads="1"/>
              </p:cNvPicPr>
              <p:nvPr/>
            </p:nvPicPr>
            <p:blipFill rotWithShape="1"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300" t="13294" r="65425" b="19426"/>
              <a:stretch/>
            </p:blipFill>
            <p:spPr bwMode="auto">
              <a:xfrm>
                <a:off x="5125570" y="1775750"/>
                <a:ext cx="397716" cy="5882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6" name="TextBox 25"/>
            <p:cNvSpPr txBox="1"/>
            <p:nvPr/>
          </p:nvSpPr>
          <p:spPr>
            <a:xfrm>
              <a:off x="5013943" y="5410587"/>
              <a:ext cx="832398" cy="993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63" b="1" dirty="0" smtClean="0">
                  <a:latin typeface="AIGDT" panose="00000400000000000000" pitchFamily="2" charset="2"/>
                </a:rPr>
                <a:t>5</a:t>
              </a:r>
              <a:endParaRPr lang="en-US" sz="2063" b="1" dirty="0">
                <a:latin typeface="AIGDT" panose="00000400000000000000" pitchFamily="2" charset="2"/>
              </a:endParaRPr>
            </a:p>
          </p:txBody>
        </p:sp>
      </p:grpSp>
      <p:sp>
        <p:nvSpPr>
          <p:cNvPr id="29" name="Rectangle 28"/>
          <p:cNvSpPr/>
          <p:nvPr/>
        </p:nvSpPr>
        <p:spPr>
          <a:xfrm>
            <a:off x="1480818" y="1079547"/>
            <a:ext cx="149912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Georgia" panose="02040502050405020303" pitchFamily="18" charset="0"/>
              </a:rPr>
              <a:t> To evaluate the situation</a:t>
            </a:r>
            <a:endParaRPr lang="en-US" sz="800" dirty="0">
              <a:latin typeface="Georgia" panose="02040502050405020303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811338" y="1506117"/>
            <a:ext cx="154241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Georgia" panose="02040502050405020303" pitchFamily="18" charset="0"/>
              </a:rPr>
              <a:t>Depending on the severity</a:t>
            </a:r>
            <a:endParaRPr lang="en-US" sz="800" dirty="0">
              <a:latin typeface="Georgia" panose="02040502050405020303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552650" y="329001"/>
            <a:ext cx="3242584" cy="537084"/>
          </a:xfrm>
        </p:spPr>
        <p:txBody>
          <a:bodyPr>
            <a:noAutofit/>
          </a:bodyPr>
          <a:lstStyle/>
          <a:p>
            <a:r>
              <a:rPr lang="en-US" dirty="0" smtClean="0"/>
              <a:t>WHAT STEPS SHOULD BE TAKEN   WHEN AN INJURY OCCURS ON THE JOB?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62005" y="2893190"/>
            <a:ext cx="119776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Georgia" panose="02040502050405020303" pitchFamily="18" charset="0"/>
              </a:rPr>
              <a:t>Change daily tasks</a:t>
            </a:r>
            <a:endParaRPr lang="en-US" sz="800" dirty="0">
              <a:latin typeface="Georgia" panose="02040502050405020303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448123" y="2419501"/>
            <a:ext cx="133511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Georgia" panose="02040502050405020303" pitchFamily="18" charset="0"/>
              </a:rPr>
              <a:t>Complete form 801</a:t>
            </a:r>
            <a:endParaRPr lang="en-US" sz="800" dirty="0">
              <a:latin typeface="Georgia" panose="02040502050405020303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652044" y="3380601"/>
            <a:ext cx="1377300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48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69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545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393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241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0899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9382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78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i="1" dirty="0" smtClean="0">
                <a:latin typeface="Georgia" panose="02040502050405020303" pitchFamily="18" charset="0"/>
              </a:rPr>
              <a:t>“American Dreams”      </a:t>
            </a:r>
            <a:r>
              <a:rPr lang="en-US" sz="1200" b="1" i="1" dirty="0">
                <a:latin typeface="Georgia" panose="02040502050405020303" pitchFamily="18" charset="0"/>
              </a:rPr>
              <a:t>9</a:t>
            </a:r>
            <a:r>
              <a:rPr lang="en-US" sz="800" b="1" dirty="0" smtClean="0">
                <a:latin typeface="Georgia" panose="02040502050405020303" pitchFamily="18" charset="0"/>
              </a:rPr>
              <a:t> </a:t>
            </a:r>
            <a:endParaRPr lang="en-US" sz="8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12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4536C6BA12724F93EABBE9A0EFCEA4" ma:contentTypeVersion="28" ma:contentTypeDescription="Create a new document." ma:contentTypeScope="" ma:versionID="99a8c4b50fed2432f232711448c0074f">
  <xsd:schema xmlns:xsd="http://www.w3.org/2001/XMLSchema" xmlns:xs="http://www.w3.org/2001/XMLSchema" xmlns:p="http://schemas.microsoft.com/office/2006/metadata/properties" xmlns:ns1="http://schemas.microsoft.com/sharepoint/v3" xmlns:ns2="4abed4e2-db5c-4e78-ae88-7ca7a6241065" targetNamespace="http://schemas.microsoft.com/office/2006/metadata/properties" ma:root="true" ma:fieldsID="30b9ef917edbed6a4c1a06123cf26f6f" ns1:_="" ns2:_="">
    <xsd:import namespace="http://schemas.microsoft.com/sharepoint/v3"/>
    <xsd:import namespace="4abed4e2-db5c-4e78-ae88-7ca7a624106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 ma:readOnly="fals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bed4e2-db5c-4e78-ae88-7ca7a624106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557F4F0-694B-44E2-A47E-B90E77BD1EEF}"/>
</file>

<file path=customXml/itemProps2.xml><?xml version="1.0" encoding="utf-8"?>
<ds:datastoreItem xmlns:ds="http://schemas.openxmlformats.org/officeDocument/2006/customXml" ds:itemID="{1BD359E1-A3DF-4146-98FA-3DBA50D0968C}"/>
</file>

<file path=customXml/itemProps3.xml><?xml version="1.0" encoding="utf-8"?>
<ds:datastoreItem xmlns:ds="http://schemas.openxmlformats.org/officeDocument/2006/customXml" ds:itemID="{414E798E-35C7-48C0-A5DE-4C4FE22C5CD8}"/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3048</TotalTime>
  <Words>551</Words>
  <Application>Microsoft Office PowerPoint</Application>
  <PresentationFormat>Custom</PresentationFormat>
  <Paragraphs>108</Paragraphs>
  <Slides>11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Crop</vt:lpstr>
      <vt:lpstr>story #2 “American dreams”</vt:lpstr>
      <vt:lpstr>Story Objectives </vt:lpstr>
      <vt:lpstr>PowerPoint Presentation</vt:lpstr>
      <vt:lpstr>  Listen to their opinions</vt:lpstr>
      <vt:lpstr>  Listen to their opinions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Southern Oregon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HISTORIA #1</dc:title>
  <dc:creator>Selena Guerrero</dc:creator>
  <cp:lastModifiedBy>Watson Teri A</cp:lastModifiedBy>
  <cp:revision>179</cp:revision>
  <cp:lastPrinted>2017-11-10T21:16:28Z</cp:lastPrinted>
  <dcterms:created xsi:type="dcterms:W3CDTF">2016-07-11T01:33:47Z</dcterms:created>
  <dcterms:modified xsi:type="dcterms:W3CDTF">2018-01-03T18:56:48Z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0x010100C84536C6BA12724F93EABBE9A0EFCEA4</vt:lpwstr>
  </property>
  <property fmtid="{D5CDD505-2E9C-101B-9397-08002B2CF9AE}" pid="3" name="Language">
    <vt:lpwstr/>
  </property>
  <property fmtid="{D5CDD505-2E9C-101B-9397-08002B2CF9AE}" pid="4" name="Topic">
    <vt:lpwstr/>
  </property>
  <property fmtid="{D5CDD505-2E9C-101B-9397-08002B2CF9AE}" pid="5" name="TrainingFormat">
    <vt:lpwstr/>
  </property>
  <property fmtid="{D5CDD505-2E9C-101B-9397-08002B2CF9AE}" pid="6" name="TrainingType">
    <vt:lpwstr/>
  </property>
  <property fmtid="{D5CDD505-2E9C-101B-9397-08002B2CF9AE}" pid="8" name="AdditionalTitle">
    <vt:lpwstr/>
  </property>
  <property fmtid="{D5CDD505-2E9C-101B-9397-08002B2CF9AE}" pid="9" name="Description1">
    <vt:lpwstr/>
  </property>
</Properties>
</file>