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
  </p:notesMasterIdLst>
  <p:sldIdLst>
    <p:sldId id="312" r:id="rId3"/>
    <p:sldId id="307" r:id="rId4"/>
    <p:sldId id="285" r:id="rId5"/>
    <p:sldId id="299" r:id="rId6"/>
    <p:sldId id="31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Daniel * DEQ" initials="JD*D" lastIdx="1" clrIdx="0">
    <p:extLst>
      <p:ext uri="{19B8F6BF-5375-455C-9EA6-DF929625EA0E}">
        <p15:presenceInfo xmlns:p15="http://schemas.microsoft.com/office/powerpoint/2012/main" userId="JOHNSON Daniel * DEQ" providerId="None"/>
      </p:ext>
    </p:extLst>
  </p:cmAuthor>
  <p:cmAuthor id="2" name="BARNACK Anthony" initials="BA" lastIdx="4" clrIdx="1">
    <p:extLst>
      <p:ext uri="{19B8F6BF-5375-455C-9EA6-DF929625EA0E}">
        <p15:presenceInfo xmlns:p15="http://schemas.microsoft.com/office/powerpoint/2012/main" userId="S-1-5-21-2124760015-1411717758-1302595720-1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74507" autoAdjust="0"/>
  </p:normalViewPr>
  <p:slideViewPr>
    <p:cSldViewPr snapToGrid="0">
      <p:cViewPr varScale="1">
        <p:scale>
          <a:sx n="63" d="100"/>
          <a:sy n="63" d="100"/>
        </p:scale>
        <p:origin x="13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0T13:37:21.085"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31C36-E7AC-4493-98F2-49E17D17F02F}"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8D090-08D4-4681-B4AA-B70B68C93F18}" type="slidenum">
              <a:rPr lang="en-US" smtClean="0"/>
              <a:t>‹#›</a:t>
            </a:fld>
            <a:endParaRPr lang="en-US"/>
          </a:p>
        </p:txBody>
      </p:sp>
    </p:spTree>
    <p:extLst>
      <p:ext uri="{BB962C8B-B14F-4D97-AF65-F5344CB8AC3E}">
        <p14:creationId xmlns:p14="http://schemas.microsoft.com/office/powerpoint/2010/main" val="14390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low-cost</a:t>
            </a:r>
            <a:r>
              <a:rPr lang="en-US" baseline="0" dirty="0"/>
              <a:t> sensor project’s </a:t>
            </a:r>
            <a:r>
              <a:rPr lang="en-US" dirty="0"/>
              <a:t>overall objective was to expand our informational PM2.5 network</a:t>
            </a:r>
            <a:r>
              <a:rPr lang="en-US" baseline="0" dirty="0"/>
              <a:t> using a lower-cost instrument that would still provide the accuracy we need for sharing information with the public. </a:t>
            </a:r>
            <a:r>
              <a:rPr lang="en-US" dirty="0"/>
              <a:t>Our </a:t>
            </a:r>
            <a:r>
              <a:rPr lang="en-US" dirty="0" err="1"/>
              <a:t>SensOR</a:t>
            </a:r>
            <a:r>
              <a:rPr lang="en-US" baseline="0" dirty="0"/>
              <a:t> project </a:t>
            </a:r>
            <a:r>
              <a:rPr lang="en-US" dirty="0"/>
              <a:t>has been a team effort, over the past few years.</a:t>
            </a:r>
          </a:p>
        </p:txBody>
      </p:sp>
      <p:sp>
        <p:nvSpPr>
          <p:cNvPr id="4" name="Slide Number Placeholder 3"/>
          <p:cNvSpPr>
            <a:spLocks noGrp="1"/>
          </p:cNvSpPr>
          <p:nvPr>
            <p:ph type="sldNum" sz="quarter" idx="10"/>
          </p:nvPr>
        </p:nvSpPr>
        <p:spPr/>
        <p:txBody>
          <a:bodyPr/>
          <a:lstStyle/>
          <a:p>
            <a:fld id="{6088D090-08D4-4681-B4AA-B70B68C93F18}" type="slidenum">
              <a:rPr lang="en-US" smtClean="0"/>
              <a:t>1</a:t>
            </a:fld>
            <a:endParaRPr lang="en-US"/>
          </a:p>
        </p:txBody>
      </p:sp>
    </p:spTree>
    <p:extLst>
      <p:ext uri="{BB962C8B-B14F-4D97-AF65-F5344CB8AC3E}">
        <p14:creationId xmlns:p14="http://schemas.microsoft.com/office/powerpoint/2010/main" val="369982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availability of low cost sensors, citizens, businesses, and other government agencies are now starting to monitor for themselves. The lowest cost sensor is around $250 and is precise but not accurate. DEQ recognizes the value of  all these samplers depending on the monitoring objectives. </a:t>
            </a:r>
            <a:endParaRPr lang="en-US" dirty="0"/>
          </a:p>
        </p:txBody>
      </p:sp>
      <p:sp>
        <p:nvSpPr>
          <p:cNvPr id="4" name="Slide Number Placeholder 3"/>
          <p:cNvSpPr>
            <a:spLocks noGrp="1"/>
          </p:cNvSpPr>
          <p:nvPr>
            <p:ph type="sldNum" sz="quarter" idx="10"/>
          </p:nvPr>
        </p:nvSpPr>
        <p:spPr/>
        <p:txBody>
          <a:bodyPr/>
          <a:lstStyle/>
          <a:p>
            <a:fld id="{1D735915-7E79-4A84-A0CE-A89310DCBA82}" type="slidenum">
              <a:rPr lang="en-US" smtClean="0"/>
              <a:t>2</a:t>
            </a:fld>
            <a:endParaRPr lang="en-US"/>
          </a:p>
        </p:txBody>
      </p:sp>
    </p:spTree>
    <p:extLst>
      <p:ext uri="{BB962C8B-B14F-4D97-AF65-F5344CB8AC3E}">
        <p14:creationId xmlns:p14="http://schemas.microsoft.com/office/powerpoint/2010/main" val="7948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low-cost</a:t>
            </a:r>
            <a:r>
              <a:rPr lang="en-US" baseline="0" dirty="0"/>
              <a:t> PM 2.5 sensors measure light scattering and use a formula to give a rough estimate of PM 2.5 concentrations.  We have learned that we can improve the accuracy and understand the data quality by applying sound quality control and quality assurance procedures to these measurements.</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3</a:t>
            </a:fld>
            <a:endParaRPr lang="en-US"/>
          </a:p>
        </p:txBody>
      </p:sp>
    </p:spTree>
    <p:extLst>
      <p:ext uri="{BB962C8B-B14F-4D97-AF65-F5344CB8AC3E}">
        <p14:creationId xmlns:p14="http://schemas.microsoft.com/office/powerpoint/2010/main" val="58237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Corrected 24</a:t>
            </a:r>
            <a:r>
              <a:rPr lang="en-US" baseline="0" dirty="0"/>
              <a:t> hr.</a:t>
            </a:r>
            <a:r>
              <a:rPr lang="en-US" dirty="0"/>
              <a:t> data showing comparison of the </a:t>
            </a:r>
            <a:r>
              <a:rPr lang="en-US" dirty="0" err="1"/>
              <a:t>SensOR</a:t>
            </a:r>
            <a:r>
              <a:rPr lang="en-US" baseline="0" dirty="0"/>
              <a:t> to the </a:t>
            </a:r>
            <a:r>
              <a:rPr lang="en-US" baseline="0" dirty="0" err="1"/>
              <a:t>Nephelometer</a:t>
            </a:r>
            <a:r>
              <a:rPr lang="en-US" baseline="0" dirty="0"/>
              <a:t> – left side is within 10%, right side within 15%.</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4</a:t>
            </a:fld>
            <a:endParaRPr lang="en-US"/>
          </a:p>
        </p:txBody>
      </p:sp>
    </p:spTree>
    <p:extLst>
      <p:ext uri="{BB962C8B-B14F-4D97-AF65-F5344CB8AC3E}">
        <p14:creationId xmlns:p14="http://schemas.microsoft.com/office/powerpoint/2010/main" val="376959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expanding our monitoring coverage</a:t>
            </a:r>
            <a:r>
              <a:rPr lang="en-US" baseline="0" dirty="0"/>
              <a:t> to areas of rural Oregon that have not been represented previously, and also filling in gaps in urban areas.  So far we have added 23 new sites, and are on the way to doubling the size of the monitoring network.  Data are presented on our AQI website as well as our </a:t>
            </a:r>
            <a:r>
              <a:rPr lang="en-US" baseline="0" dirty="0" err="1"/>
              <a:t>OregonAir</a:t>
            </a:r>
            <a:r>
              <a:rPr lang="en-US" baseline="0" dirty="0"/>
              <a:t> mobile apps for iOS and Android.</a:t>
            </a:r>
            <a:endParaRPr lang="en-US" dirty="0"/>
          </a:p>
        </p:txBody>
      </p:sp>
      <p:sp>
        <p:nvSpPr>
          <p:cNvPr id="4" name="Slide Number Placeholder 3"/>
          <p:cNvSpPr>
            <a:spLocks noGrp="1"/>
          </p:cNvSpPr>
          <p:nvPr>
            <p:ph type="sldNum" sz="quarter" idx="10"/>
          </p:nvPr>
        </p:nvSpPr>
        <p:spPr/>
        <p:txBody>
          <a:bodyPr/>
          <a:lstStyle/>
          <a:p>
            <a:fld id="{6088D090-08D4-4681-B4AA-B70B68C93F18}" type="slidenum">
              <a:rPr lang="en-US" smtClean="0"/>
              <a:t>5</a:t>
            </a:fld>
            <a:endParaRPr lang="en-US"/>
          </a:p>
        </p:txBody>
      </p:sp>
    </p:spTree>
    <p:extLst>
      <p:ext uri="{BB962C8B-B14F-4D97-AF65-F5344CB8AC3E}">
        <p14:creationId xmlns:p14="http://schemas.microsoft.com/office/powerpoint/2010/main" val="333399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5B974B-7585-42DD-B8C1-989FCD4A787F}"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7374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C7940-E4C6-4E9E-9DF6-50F4BE1F9FA5}"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123053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16092-7C2C-444C-9E46-FE3754FAC8F0}"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38932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CA977B2-4DEF-45E9-BB99-9452F29735E5}"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9864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12CAA-CD01-455B-8AF9-7EAE5EAC17B2}"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0663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73427F6-0B82-439B-BE73-5428E3D86735}"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8810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DEAC924-431A-44A6-B438-0C2D53F7BF97}"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24939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1019ADA-1B30-46E6-8D00-23D71F43887B}" type="datetime1">
              <a:rPr lang="en-US" smtClean="0"/>
              <a:t>5/7/2021</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11312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968C2DD-6195-4C42-A36C-31EE4EBD23F4}" type="datetime1">
              <a:rPr lang="en-US" smtClean="0"/>
              <a:t>5/7/2021</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44333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00E46CB-3F81-4EDA-86F9-A0CB9FAED40F}" type="datetime1">
              <a:rPr lang="en-US" smtClean="0"/>
              <a:t>5/7/2021</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68232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7E7F756-10DF-4365-9069-8D31FF9F3315}"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31835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0FC58-AA1D-4C6B-804D-22778B3D57BF}"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74118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1DA31B4-6DF1-4F75-A57B-E5D9E566A77E}" type="datetime1">
              <a:rPr lang="en-US" smtClean="0"/>
              <a:t>5/7/2021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89799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3C88A5-B3EC-4D77-B158-B1DAC5EE6556}" type="datetime1">
              <a:rPr lang="en-US" smtClean="0"/>
              <a:t>5/7/2021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8130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EE1179-857D-4F30-B95E-0B6D83849712}"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79396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41A18-3B9C-45BB-87A9-86EF808264C6}" type="datetime1">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88784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6BDE0-52D2-4959-B183-7A087C2FA719}"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411940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615AB-9F04-40E4-BA2B-79070051BE35}" type="datetime1">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92041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2D0562-BF91-4368-976D-04AC8DD6A0DC}" type="datetime1">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363669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79AC2-062E-46B2-ABDC-9AB25D19041F}" type="datetime1">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157436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FD3A97-D3D0-49AB-829E-AD52208F639B}"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65428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26B2D-EA27-4BE4-9AAA-D1F30355EA25}" type="datetime1">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a:t>
            </a:fld>
            <a:endParaRPr lang="en-US"/>
          </a:p>
        </p:txBody>
      </p:sp>
    </p:spTree>
    <p:extLst>
      <p:ext uri="{BB962C8B-B14F-4D97-AF65-F5344CB8AC3E}">
        <p14:creationId xmlns:p14="http://schemas.microsoft.com/office/powerpoint/2010/main" val="295600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5FA34-844E-4985-924B-63D6F62D2175}" type="datetime1">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EBB76-4235-4BBB-84DF-0BF94CF096FB}" type="slidenum">
              <a:rPr lang="en-US" smtClean="0"/>
              <a:t>‹#›</a:t>
            </a:fld>
            <a:endParaRPr lang="en-US"/>
          </a:p>
        </p:txBody>
      </p:sp>
    </p:spTree>
    <p:extLst>
      <p:ext uri="{BB962C8B-B14F-4D97-AF65-F5344CB8AC3E}">
        <p14:creationId xmlns:p14="http://schemas.microsoft.com/office/powerpoint/2010/main" val="318430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9810277-794A-4A1C-8312-2A829452F943}" type="datetime1">
              <a:rPr lang="en-US" smtClean="0"/>
              <a:t>5/7/2021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1303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878" y="368174"/>
            <a:ext cx="5732627" cy="5625220"/>
          </a:xfrm>
        </p:spPr>
        <p:txBody>
          <a:bodyPr>
            <a:normAutofit fontScale="70000" lnSpcReduction="20000"/>
          </a:bodyPr>
          <a:lstStyle/>
          <a:p>
            <a:pPr algn="l"/>
            <a:r>
              <a:rPr lang="en-US" sz="6500" dirty="0">
                <a:solidFill>
                  <a:schemeClr val="tx1"/>
                </a:solidFill>
              </a:rPr>
              <a:t>Low-cost sensors for informational PM-2.5 monitoring in Oregon</a:t>
            </a:r>
          </a:p>
          <a:p>
            <a:pPr algn="r"/>
            <a:endParaRPr lang="en-US" sz="2800" dirty="0">
              <a:solidFill>
                <a:schemeClr val="tx1"/>
              </a:solidFill>
            </a:endParaRPr>
          </a:p>
          <a:p>
            <a:pPr algn="l">
              <a:lnSpc>
                <a:spcPct val="110000"/>
              </a:lnSpc>
              <a:spcBef>
                <a:spcPts val="0"/>
              </a:spcBef>
            </a:pPr>
            <a:r>
              <a:rPr lang="en-US" sz="2800" dirty="0"/>
              <a:t>Oregon Department of Environmental Quality</a:t>
            </a:r>
          </a:p>
          <a:p>
            <a:pPr algn="l">
              <a:lnSpc>
                <a:spcPct val="110000"/>
              </a:lnSpc>
              <a:spcBef>
                <a:spcPts val="0"/>
              </a:spcBef>
            </a:pPr>
            <a:r>
              <a:rPr lang="en-US" sz="2800" dirty="0"/>
              <a:t>May 6, 2021</a:t>
            </a:r>
          </a:p>
          <a:p>
            <a:pPr algn="l">
              <a:lnSpc>
                <a:spcPct val="110000"/>
              </a:lnSpc>
              <a:spcBef>
                <a:spcPts val="0"/>
              </a:spcBef>
            </a:pPr>
            <a:endParaRPr lang="en-US" sz="2800" dirty="0">
              <a:solidFill>
                <a:schemeClr val="tx1"/>
              </a:solidFill>
            </a:endParaRPr>
          </a:p>
          <a:p>
            <a:pPr algn="l"/>
            <a:r>
              <a:rPr lang="en-US" sz="1500" dirty="0" err="1"/>
              <a:t>SensOR</a:t>
            </a:r>
            <a:r>
              <a:rPr lang="en-US" sz="1500" dirty="0"/>
              <a:t> Team</a:t>
            </a:r>
          </a:p>
          <a:p>
            <a:pPr algn="l"/>
            <a:r>
              <a:rPr lang="en-US" sz="1500" dirty="0"/>
              <a:t>Anthony </a:t>
            </a:r>
            <a:r>
              <a:rPr lang="en-US" sz="1500" dirty="0" err="1"/>
              <a:t>Barnack</a:t>
            </a:r>
            <a:r>
              <a:rPr lang="en-US" sz="1500" dirty="0"/>
              <a:t> (Project Manager: Barnack.Anthony@deq.state.or.us)</a:t>
            </a:r>
          </a:p>
          <a:p>
            <a:pPr algn="l"/>
            <a:r>
              <a:rPr lang="en-US" sz="1500" dirty="0"/>
              <a:t>Daniel Johnson (Outreach: Daniel.johnson@deq.state.or.us)</a:t>
            </a:r>
          </a:p>
          <a:p>
            <a:pPr algn="l"/>
            <a:r>
              <a:rPr lang="en-US" sz="1500" dirty="0"/>
              <a:t>Lance </a:t>
            </a:r>
            <a:r>
              <a:rPr lang="en-US" sz="1500" dirty="0" err="1"/>
              <a:t>Hochmuth</a:t>
            </a:r>
            <a:endParaRPr lang="en-US" sz="1500" dirty="0"/>
          </a:p>
          <a:p>
            <a:pPr algn="l"/>
            <a:r>
              <a:rPr lang="en-US" sz="1500" dirty="0"/>
              <a:t>Aaron Fellows</a:t>
            </a:r>
          </a:p>
          <a:p>
            <a:pPr algn="l"/>
            <a:r>
              <a:rPr lang="en-US" sz="1500" dirty="0"/>
              <a:t>Luke Mattheis</a:t>
            </a:r>
          </a:p>
          <a:p>
            <a:pPr algn="l"/>
            <a:r>
              <a:rPr lang="en-US" sz="1500" dirty="0"/>
              <a:t>Marissa Meyer</a:t>
            </a:r>
          </a:p>
          <a:p>
            <a:pPr algn="l"/>
            <a:r>
              <a:rPr lang="en-US" sz="1500" dirty="0"/>
              <a:t>Matthew </a:t>
            </a:r>
            <a:r>
              <a:rPr lang="en-US" sz="1500" dirty="0" err="1"/>
              <a:t>Shrensel</a:t>
            </a:r>
            <a:endParaRPr lang="en-US" sz="1500" dirty="0"/>
          </a:p>
          <a:p>
            <a:pPr algn="l"/>
            <a:r>
              <a:rPr lang="en-US" sz="1500" dirty="0"/>
              <a:t>Ben Ayres</a:t>
            </a:r>
          </a:p>
          <a:p>
            <a:pPr algn="l"/>
            <a:r>
              <a:rPr lang="en-US" sz="1500" dirty="0"/>
              <a:t>Meenakshi Rao</a:t>
            </a:r>
          </a:p>
          <a:p>
            <a:pPr algn="l"/>
            <a:r>
              <a:rPr lang="en-US" sz="1500" dirty="0"/>
              <a:t>Evan Bing</a:t>
            </a:r>
          </a:p>
          <a:p>
            <a:pPr algn="l"/>
            <a:r>
              <a:rPr lang="en-US" sz="1500" dirty="0"/>
              <a:t>Phillip Orlando </a:t>
            </a:r>
          </a:p>
          <a:p>
            <a:pPr algn="l"/>
            <a:r>
              <a:rPr lang="en-US" sz="1500" dirty="0"/>
              <a:t>Tom </a:t>
            </a:r>
            <a:r>
              <a:rPr lang="en-US" sz="1500" dirty="0" err="1"/>
              <a:t>Roick</a:t>
            </a:r>
            <a:endParaRPr lang="en-US" sz="1500" dirty="0"/>
          </a:p>
          <a:p>
            <a:pPr algn="l"/>
            <a:endParaRPr lang="en-US" sz="2800" dirty="0"/>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en-US" sz="1000" noProof="0" dirty="0">
                <a:solidFill>
                  <a:prstClr val="white"/>
                </a:solidFill>
                <a:latin typeface="Arial" pitchFamily="34" charset="0"/>
                <a:cs typeface="Arial" pitchFamily="34" charset="0"/>
              </a:rPr>
              <a:t>Tom </a:t>
            </a:r>
            <a:r>
              <a:rPr lang="en-US" sz="1000" noProof="0" dirty="0" err="1">
                <a:solidFill>
                  <a:prstClr val="white"/>
                </a:solidFill>
                <a:latin typeface="Arial" pitchFamily="34" charset="0"/>
                <a:cs typeface="Arial" pitchFamily="34" charset="0"/>
              </a:rPr>
              <a:t>Roick</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   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TextBox 6"/>
          <p:cNvSpPr txBox="1"/>
          <p:nvPr/>
        </p:nvSpPr>
        <p:spPr>
          <a:xfrm>
            <a:off x="9025565" y="437408"/>
            <a:ext cx="2383696" cy="646331"/>
          </a:xfrm>
          <a:prstGeom prst="rect">
            <a:avLst/>
          </a:prstGeom>
          <a:noFill/>
        </p:spPr>
        <p:txBody>
          <a:bodyPr wrap="square" rtlCol="0">
            <a:spAutoFit/>
          </a:bodyPr>
          <a:lstStyle/>
          <a:p>
            <a:r>
              <a:rPr lang="en-US" dirty="0">
                <a:solidFill>
                  <a:schemeClr val="bg1"/>
                </a:solidFill>
              </a:rPr>
              <a:t>Wildfire Smoke</a:t>
            </a:r>
          </a:p>
          <a:p>
            <a:r>
              <a:rPr lang="en-US" dirty="0">
                <a:solidFill>
                  <a:schemeClr val="bg1"/>
                </a:solidFill>
              </a:rPr>
              <a:t>Aug 13, 2018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505" y="437494"/>
            <a:ext cx="5641773" cy="2355488"/>
          </a:xfrm>
          <a:prstGeom prst="rect">
            <a:avLst/>
          </a:prstGeom>
        </p:spPr>
      </p:pic>
      <p:sp>
        <p:nvSpPr>
          <p:cNvPr id="8" name="TextBox 7"/>
          <p:cNvSpPr txBox="1"/>
          <p:nvPr/>
        </p:nvSpPr>
        <p:spPr>
          <a:xfrm>
            <a:off x="6531672" y="968393"/>
            <a:ext cx="2701780" cy="646331"/>
          </a:xfrm>
          <a:prstGeom prst="rect">
            <a:avLst/>
          </a:prstGeom>
          <a:noFill/>
        </p:spPr>
        <p:txBody>
          <a:bodyPr wrap="square" rtlCol="0">
            <a:spAutoFit/>
          </a:bodyPr>
          <a:lstStyle/>
          <a:p>
            <a:r>
              <a:rPr lang="en-US" dirty="0"/>
              <a:t>September 2020 Wildfires in Oregon</a:t>
            </a:r>
          </a:p>
        </p:txBody>
      </p:sp>
    </p:spTree>
    <p:extLst>
      <p:ext uri="{BB962C8B-B14F-4D97-AF65-F5344CB8AC3E}">
        <p14:creationId xmlns:p14="http://schemas.microsoft.com/office/powerpoint/2010/main" val="50128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376205"/>
            <a:ext cx="113538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latin typeface="Arial" panose="020B0604020202020204" pitchFamily="34" charset="0"/>
                <a:cs typeface="Arial"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
        <p:nvSpPr>
          <p:cNvPr id="5" name="Title 4"/>
          <p:cNvSpPr>
            <a:spLocks noGrp="1"/>
          </p:cNvSpPr>
          <p:nvPr>
            <p:ph type="ctrTitle"/>
          </p:nvPr>
        </p:nvSpPr>
        <p:spPr>
          <a:xfrm>
            <a:off x="1507318" y="242289"/>
            <a:ext cx="9144000" cy="538707"/>
          </a:xfrm>
        </p:spPr>
        <p:txBody>
          <a:bodyPr>
            <a:normAutofit/>
          </a:bodyPr>
          <a:lstStyle/>
          <a:p>
            <a:r>
              <a:rPr lang="en-US" sz="3200" dirty="0">
                <a:latin typeface="Arial" panose="020B0604020202020204" pitchFamily="34" charset="0"/>
                <a:cs typeface="Arial" panose="020B0604020202020204" pitchFamily="34" charset="0"/>
              </a:rPr>
              <a:t>Monitoring Cost and Accuracy</a:t>
            </a:r>
          </a:p>
        </p:txBody>
      </p:sp>
      <p:sp>
        <p:nvSpPr>
          <p:cNvPr id="9" name="Title 1"/>
          <p:cNvSpPr txBox="1">
            <a:spLocks/>
          </p:cNvSpPr>
          <p:nvPr/>
        </p:nvSpPr>
        <p:spPr>
          <a:xfrm>
            <a:off x="463513" y="878034"/>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pic>
        <p:nvPicPr>
          <p:cNvPr id="26" name="Picture 25"/>
          <p:cNvPicPr>
            <a:picLocks noChangeAspect="1"/>
          </p:cNvPicPr>
          <p:nvPr/>
        </p:nvPicPr>
        <p:blipFill rotWithShape="1">
          <a:blip r:embed="rId4"/>
          <a:srcRect l="16268" t="12193" r="7541" b="11665"/>
          <a:stretch/>
        </p:blipFill>
        <p:spPr>
          <a:xfrm>
            <a:off x="8610600" y="4239195"/>
            <a:ext cx="1730447" cy="1297836"/>
          </a:xfrm>
          <a:prstGeom prst="rect">
            <a:avLst/>
          </a:prstGeom>
        </p:spPr>
      </p:pic>
      <p:pic>
        <p:nvPicPr>
          <p:cNvPr id="2" name="Picture 1"/>
          <p:cNvPicPr>
            <a:picLocks noChangeAspect="1"/>
          </p:cNvPicPr>
          <p:nvPr/>
        </p:nvPicPr>
        <p:blipFill>
          <a:blip r:embed="rId5"/>
          <a:stretch>
            <a:fillRect/>
          </a:stretch>
        </p:blipFill>
        <p:spPr>
          <a:xfrm>
            <a:off x="8115052" y="1527077"/>
            <a:ext cx="2822231" cy="2268106"/>
          </a:xfrm>
          <a:prstGeom prst="rect">
            <a:avLst/>
          </a:prstGeom>
        </p:spPr>
      </p:pic>
      <p:sp>
        <p:nvSpPr>
          <p:cNvPr id="3" name="TextBox 2"/>
          <p:cNvSpPr txBox="1"/>
          <p:nvPr/>
        </p:nvSpPr>
        <p:spPr>
          <a:xfrm>
            <a:off x="107213" y="1030329"/>
            <a:ext cx="368514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Highly Accurate &amp; Expensive</a:t>
            </a:r>
          </a:p>
        </p:txBody>
      </p:sp>
      <p:sp>
        <p:nvSpPr>
          <p:cNvPr id="27" name="TextBox 26"/>
          <p:cNvSpPr txBox="1"/>
          <p:nvPr/>
        </p:nvSpPr>
        <p:spPr>
          <a:xfrm>
            <a:off x="8923444" y="1025084"/>
            <a:ext cx="368514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Lower Accuracy &amp; Cheaper</a:t>
            </a:r>
          </a:p>
        </p:txBody>
      </p:sp>
      <p:pic>
        <p:nvPicPr>
          <p:cNvPr id="30" name="Picture 29"/>
          <p:cNvPicPr>
            <a:picLocks noChangeAspect="1"/>
          </p:cNvPicPr>
          <p:nvPr/>
        </p:nvPicPr>
        <p:blipFill>
          <a:blip r:embed="rId6"/>
          <a:stretch>
            <a:fillRect/>
          </a:stretch>
        </p:blipFill>
        <p:spPr>
          <a:xfrm>
            <a:off x="26387" y="2751937"/>
            <a:ext cx="2533333" cy="1809524"/>
          </a:xfrm>
          <a:prstGeom prst="rect">
            <a:avLst/>
          </a:prstGeom>
        </p:spPr>
      </p:pic>
      <p:pic>
        <p:nvPicPr>
          <p:cNvPr id="17" name="Picture 16"/>
          <p:cNvPicPr>
            <a:picLocks noChangeAspect="1"/>
          </p:cNvPicPr>
          <p:nvPr/>
        </p:nvPicPr>
        <p:blipFill>
          <a:blip r:embed="rId7"/>
          <a:stretch>
            <a:fillRect/>
          </a:stretch>
        </p:blipFill>
        <p:spPr>
          <a:xfrm>
            <a:off x="2706932" y="1711956"/>
            <a:ext cx="2603119" cy="3475299"/>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r="20588"/>
          <a:stretch/>
        </p:blipFill>
        <p:spPr>
          <a:xfrm>
            <a:off x="5114676" y="1000272"/>
            <a:ext cx="2609103" cy="4380715"/>
          </a:xfrm>
          <a:prstGeom prst="rect">
            <a:avLst/>
          </a:prstGeom>
        </p:spPr>
      </p:pic>
      <p:cxnSp>
        <p:nvCxnSpPr>
          <p:cNvPr id="31" name="Straight Arrow Connector 30"/>
          <p:cNvCxnSpPr/>
          <p:nvPr/>
        </p:nvCxnSpPr>
        <p:spPr>
          <a:xfrm flipH="1" flipV="1">
            <a:off x="8018202" y="4396892"/>
            <a:ext cx="384679" cy="715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646693" y="3859249"/>
            <a:ext cx="89888" cy="3484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8332" y="4965266"/>
            <a:ext cx="2302747"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Radiance Nephelometer</a:t>
            </a:r>
          </a:p>
        </p:txBody>
      </p:sp>
      <p:sp>
        <p:nvSpPr>
          <p:cNvPr id="32" name="TextBox 31"/>
          <p:cNvSpPr txBox="1"/>
          <p:nvPr/>
        </p:nvSpPr>
        <p:spPr>
          <a:xfrm>
            <a:off x="5905500" y="2710137"/>
            <a:ext cx="1129002"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Oregon DEQ SensOR </a:t>
            </a:r>
          </a:p>
        </p:txBody>
      </p:sp>
      <p:sp>
        <p:nvSpPr>
          <p:cNvPr id="33" name="TextBox 32"/>
          <p:cNvSpPr txBox="1"/>
          <p:nvPr/>
        </p:nvSpPr>
        <p:spPr>
          <a:xfrm>
            <a:off x="669118" y="1910905"/>
            <a:ext cx="172157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Federal Equivalent Method</a:t>
            </a:r>
          </a:p>
        </p:txBody>
      </p:sp>
      <p:sp>
        <p:nvSpPr>
          <p:cNvPr id="29" name="TextBox 28"/>
          <p:cNvSpPr txBox="1"/>
          <p:nvPr/>
        </p:nvSpPr>
        <p:spPr>
          <a:xfrm>
            <a:off x="304232" y="4345346"/>
            <a:ext cx="1721570"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Teledyne T640</a:t>
            </a:r>
          </a:p>
        </p:txBody>
      </p:sp>
      <p:sp>
        <p:nvSpPr>
          <p:cNvPr id="34" name="TextBox 33"/>
          <p:cNvSpPr txBox="1"/>
          <p:nvPr/>
        </p:nvSpPr>
        <p:spPr>
          <a:xfrm>
            <a:off x="8115052" y="1644049"/>
            <a:ext cx="1251206"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Purpleair</a:t>
            </a:r>
          </a:p>
        </p:txBody>
      </p:sp>
      <p:sp>
        <p:nvSpPr>
          <p:cNvPr id="35" name="TextBox 34"/>
          <p:cNvSpPr txBox="1"/>
          <p:nvPr/>
        </p:nvSpPr>
        <p:spPr>
          <a:xfrm>
            <a:off x="9536114" y="5280154"/>
            <a:ext cx="946665" cy="246221"/>
          </a:xfrm>
          <a:prstGeom prst="rect">
            <a:avLst/>
          </a:prstGeom>
          <a:noFill/>
        </p:spPr>
        <p:txBody>
          <a:bodyPr wrap="square" rtlCol="0">
            <a:spAutoFit/>
          </a:bodyPr>
          <a:lstStyle/>
          <a:p>
            <a:r>
              <a:rPr lang="en-US" sz="1000" dirty="0">
                <a:solidFill>
                  <a:schemeClr val="bg1">
                    <a:lumMod val="65000"/>
                  </a:schemeClr>
                </a:solidFill>
                <a:latin typeface="Arial" panose="020B0604020202020204" pitchFamily="34" charset="0"/>
                <a:cs typeface="Arial" panose="020B0604020202020204" pitchFamily="34" charset="0"/>
              </a:rPr>
              <a:t>Plantower</a:t>
            </a:r>
          </a:p>
        </p:txBody>
      </p:sp>
      <p:sp>
        <p:nvSpPr>
          <p:cNvPr id="36" name="Rectangle 35"/>
          <p:cNvSpPr/>
          <p:nvPr/>
        </p:nvSpPr>
        <p:spPr>
          <a:xfrm>
            <a:off x="494411" y="5909961"/>
            <a:ext cx="692664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Sensor evaluation by South Coast AQMD at </a:t>
            </a:r>
            <a:r>
              <a:rPr lang="en-US" sz="1600" dirty="0">
                <a:solidFill>
                  <a:srgbClr val="002060"/>
                </a:solidFill>
                <a:latin typeface="Arial" panose="020B0604020202020204" pitchFamily="34" charset="0"/>
                <a:cs typeface="Arial" panose="020B0604020202020204" pitchFamily="34" charset="0"/>
              </a:rPr>
              <a:t>http://www.aqmd.gov/aq-spec</a:t>
            </a:r>
          </a:p>
        </p:txBody>
      </p:sp>
      <p:cxnSp>
        <p:nvCxnSpPr>
          <p:cNvPr id="12" name="Straight Arrow Connector 11"/>
          <p:cNvCxnSpPr/>
          <p:nvPr/>
        </p:nvCxnSpPr>
        <p:spPr>
          <a:xfrm>
            <a:off x="3524376" y="1229291"/>
            <a:ext cx="5171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3"/>
          <p:cNvSpPr>
            <a:spLocks noGrp="1"/>
          </p:cNvSpPr>
          <p:nvPr>
            <p:ph type="sldNum" sz="quarter" idx="12"/>
          </p:nvPr>
        </p:nvSpPr>
        <p:spPr>
          <a:xfrm>
            <a:off x="8819319" y="6356350"/>
            <a:ext cx="2743200" cy="365125"/>
          </a:xfrm>
        </p:spPr>
        <p:txBody>
          <a:bodyPr/>
          <a:lstStyle/>
          <a:p>
            <a:fld id="{DB3EBB76-4235-4BBB-84DF-0BF94CF096FB}"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367174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959"/>
            <a:ext cx="12053396" cy="1325563"/>
          </a:xfrm>
        </p:spPr>
        <p:txBody>
          <a:bodyPr>
            <a:normAutofit/>
          </a:bodyPr>
          <a:lstStyle/>
          <a:p>
            <a:pPr marL="457200" lvl="1"/>
            <a:r>
              <a:rPr lang="en-US" sz="4000" dirty="0"/>
              <a:t>Oregon DEQ data quality objectives </a:t>
            </a:r>
            <a:br>
              <a:rPr lang="en-US" sz="4000" dirty="0"/>
            </a:br>
            <a:endParaRPr lang="en-US" sz="4000" dirty="0"/>
          </a:p>
        </p:txBody>
      </p:sp>
      <p:sp>
        <p:nvSpPr>
          <p:cNvPr id="3" name="Content Placeholder 2"/>
          <p:cNvSpPr>
            <a:spLocks noGrp="1"/>
          </p:cNvSpPr>
          <p:nvPr>
            <p:ph idx="1"/>
          </p:nvPr>
        </p:nvSpPr>
        <p:spPr>
          <a:xfrm>
            <a:off x="377731" y="1379717"/>
            <a:ext cx="4396287" cy="6019712"/>
          </a:xfrm>
        </p:spPr>
        <p:txBody>
          <a:bodyPr>
            <a:normAutofit/>
          </a:bodyPr>
          <a:lstStyle/>
          <a:p>
            <a:r>
              <a:rPr lang="en-US" dirty="0"/>
              <a:t>Data completeness &gt;= 75%</a:t>
            </a:r>
          </a:p>
          <a:p>
            <a:pPr marL="0" indent="0">
              <a:buNone/>
            </a:pPr>
            <a:r>
              <a:rPr lang="en-US" sz="1400" dirty="0"/>
              <a:t>https://www.oregon.gov/deq/FilterDocs/aqmlowcost.pdf</a:t>
            </a:r>
          </a:p>
          <a:p>
            <a:pPr marL="0" indent="0">
              <a:buNone/>
            </a:pPr>
            <a:r>
              <a:rPr lang="en-US" sz="1400" dirty="0"/>
              <a:t>https://www.oregon.gov/deq/FilterDocs/aqmtargets.pdf</a:t>
            </a:r>
          </a:p>
          <a:p>
            <a:pPr marL="0" indent="0">
              <a:buNone/>
            </a:pPr>
            <a:endParaRPr lang="en-US" sz="1400" dirty="0"/>
          </a:p>
          <a:p>
            <a:r>
              <a:rPr lang="en-US" dirty="0"/>
              <a:t>Air Quality Index data should be within +/- 20% FRM Data</a:t>
            </a:r>
          </a:p>
        </p:txBody>
      </p:sp>
      <p:pic>
        <p:nvPicPr>
          <p:cNvPr id="4" name="Picture 3"/>
          <p:cNvPicPr>
            <a:picLocks noChangeAspect="1"/>
          </p:cNvPicPr>
          <p:nvPr/>
        </p:nvPicPr>
        <p:blipFill rotWithShape="1">
          <a:blip r:embed="rId3"/>
          <a:srcRect l="18411" t="20748" r="27868" b="12987"/>
          <a:stretch/>
        </p:blipFill>
        <p:spPr>
          <a:xfrm>
            <a:off x="4774018" y="1083530"/>
            <a:ext cx="7113182" cy="4935488"/>
          </a:xfrm>
          <a:prstGeom prst="rect">
            <a:avLst/>
          </a:prstGeom>
        </p:spPr>
      </p:pic>
      <p:sp>
        <p:nvSpPr>
          <p:cNvPr id="5" name="Oval 4"/>
          <p:cNvSpPr/>
          <p:nvPr/>
        </p:nvSpPr>
        <p:spPr>
          <a:xfrm>
            <a:off x="5066291" y="3481475"/>
            <a:ext cx="1180214" cy="66817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95190" y="3548272"/>
            <a:ext cx="910857" cy="534584"/>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B3EBB76-4235-4BBB-84DF-0BF94CF096FB}" type="slidenum">
              <a:rPr lang="en-US" smtClean="0"/>
              <a:t>3</a:t>
            </a:fld>
            <a:endParaRPr lang="en-US"/>
          </a:p>
        </p:txBody>
      </p:sp>
    </p:spTree>
    <p:extLst>
      <p:ext uri="{BB962C8B-B14F-4D97-AF65-F5344CB8AC3E}">
        <p14:creationId xmlns:p14="http://schemas.microsoft.com/office/powerpoint/2010/main" val="40859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Comparison of </a:t>
            </a:r>
            <a:r>
              <a:rPr lang="en-US" sz="3200" dirty="0" err="1"/>
              <a:t>SensOR</a:t>
            </a:r>
            <a:r>
              <a:rPr lang="en-US" sz="3200" dirty="0"/>
              <a:t>™ PM 2.5 to </a:t>
            </a:r>
            <a:r>
              <a:rPr lang="en-US" sz="3200" dirty="0" err="1"/>
              <a:t>Neph</a:t>
            </a:r>
            <a:r>
              <a:rPr lang="en-US" sz="3200" dirty="0"/>
              <a:t> PM 2.5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1760024"/>
            <a:ext cx="5396428" cy="4013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156" y="1751314"/>
            <a:ext cx="5535051" cy="4013761"/>
          </a:xfrm>
          <a:prstGeom prst="rect">
            <a:avLst/>
          </a:prstGeom>
        </p:spPr>
      </p:pic>
      <p:sp>
        <p:nvSpPr>
          <p:cNvPr id="5" name="Slide Number Placeholder 4"/>
          <p:cNvSpPr>
            <a:spLocks noGrp="1"/>
          </p:cNvSpPr>
          <p:nvPr>
            <p:ph type="sldNum" sz="quarter" idx="12"/>
          </p:nvPr>
        </p:nvSpPr>
        <p:spPr>
          <a:xfrm>
            <a:off x="8051800" y="6356351"/>
            <a:ext cx="2844800" cy="365125"/>
          </a:xfrm>
        </p:spPr>
        <p:txBody>
          <a:bodyPr/>
          <a:lstStyle/>
          <a:p>
            <a:fld id="{1939E361-6CC3-4B93-8D02-0CA414705067}"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73391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711" y="1721087"/>
            <a:ext cx="6465883" cy="43653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37" y="2182643"/>
            <a:ext cx="4000847" cy="3353091"/>
          </a:xfrm>
          <a:prstGeom prst="rect">
            <a:avLst/>
          </a:prstGeom>
        </p:spPr>
      </p:pic>
      <p:sp>
        <p:nvSpPr>
          <p:cNvPr id="4" name="Title 1"/>
          <p:cNvSpPr txBox="1">
            <a:spLocks/>
          </p:cNvSpPr>
          <p:nvPr/>
        </p:nvSpPr>
        <p:spPr>
          <a:xfrm>
            <a:off x="0" y="636975"/>
            <a:ext cx="12053396" cy="791235"/>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4000" kern="0" dirty="0">
                <a:solidFill>
                  <a:sysClr val="windowText" lastClr="000000"/>
                </a:solidFill>
              </a:rPr>
              <a:t>Oregon DEQ Particulate Monitoring Network</a:t>
            </a:r>
            <a:br>
              <a:rPr lang="en-US" sz="4000" kern="0" dirty="0">
                <a:solidFill>
                  <a:sysClr val="windowText" lastClr="000000"/>
                </a:solidFill>
              </a:rPr>
            </a:br>
            <a:endParaRPr lang="en-US" kern="0" dirty="0">
              <a:solidFill>
                <a:sysClr val="windowText" lastClr="000000"/>
              </a:solidFill>
            </a:endParaRPr>
          </a:p>
        </p:txBody>
      </p:sp>
      <p:sp>
        <p:nvSpPr>
          <p:cNvPr id="5" name="Rectangle 4"/>
          <p:cNvSpPr/>
          <p:nvPr/>
        </p:nvSpPr>
        <p:spPr>
          <a:xfrm>
            <a:off x="485544" y="5778396"/>
            <a:ext cx="4014240" cy="369332"/>
          </a:xfrm>
          <a:prstGeom prst="rect">
            <a:avLst/>
          </a:prstGeom>
        </p:spPr>
        <p:txBody>
          <a:bodyPr wrap="none">
            <a:spAutoFit/>
          </a:bodyPr>
          <a:lstStyle/>
          <a:p>
            <a:r>
              <a:rPr lang="en-US" kern="0" dirty="0">
                <a:solidFill>
                  <a:sysClr val="windowText" lastClr="000000"/>
                </a:solidFill>
              </a:rPr>
              <a:t>https://oraqi.deq.state.or.us/home/map</a:t>
            </a:r>
            <a:endParaRPr lang="en-US" dirty="0"/>
          </a:p>
        </p:txBody>
      </p:sp>
      <p:sp>
        <p:nvSpPr>
          <p:cNvPr id="6" name="Slide Number Placeholder 5"/>
          <p:cNvSpPr>
            <a:spLocks noGrp="1"/>
          </p:cNvSpPr>
          <p:nvPr>
            <p:ph type="sldNum" sz="quarter" idx="12"/>
          </p:nvPr>
        </p:nvSpPr>
        <p:spPr>
          <a:xfrm>
            <a:off x="8471454" y="6356350"/>
            <a:ext cx="2743200" cy="365125"/>
          </a:xfrm>
        </p:spPr>
        <p:txBody>
          <a:bodyPr/>
          <a:lstStyle/>
          <a:p>
            <a:fld id="{DB3EBB76-4235-4BBB-84DF-0BF94CF096FB}" type="slidenum">
              <a:rPr lang="en-US" smtClean="0"/>
              <a:t>5</a:t>
            </a:fld>
            <a:endParaRPr lang="en-US" dirty="0"/>
          </a:p>
        </p:txBody>
      </p:sp>
    </p:spTree>
    <p:extLst>
      <p:ext uri="{BB962C8B-B14F-4D97-AF65-F5344CB8AC3E}">
        <p14:creationId xmlns:p14="http://schemas.microsoft.com/office/powerpoint/2010/main" val="4143424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DF49ED7F4EA84AAE2034FE9E6B3CC7" ma:contentTypeVersion="5" ma:contentTypeDescription="Create a new document." ma:contentTypeScope="" ma:versionID="58aa81802200b5b8714afc302c41be9d">
  <xsd:schema xmlns:xsd="http://www.w3.org/2001/XMLSchema" xmlns:xs="http://www.w3.org/2001/XMLSchema" xmlns:p="http://schemas.microsoft.com/office/2006/metadata/properties" xmlns:ns1="http://schemas.microsoft.com/sharepoint/v3" targetNamespace="http://schemas.microsoft.com/office/2006/metadata/properties" ma:root="true" ma:fieldsID="232cedea5e0421b99ae9dc7a3d3ed6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08A27D5-924F-4596-83C4-DA391533C9B1}"/>
</file>

<file path=customXml/itemProps2.xml><?xml version="1.0" encoding="utf-8"?>
<ds:datastoreItem xmlns:ds="http://schemas.openxmlformats.org/officeDocument/2006/customXml" ds:itemID="{75793DC7-828F-4171-BC29-53344AB27856}"/>
</file>

<file path=customXml/itemProps3.xml><?xml version="1.0" encoding="utf-8"?>
<ds:datastoreItem xmlns:ds="http://schemas.openxmlformats.org/officeDocument/2006/customXml" ds:itemID="{9D861C97-0944-4A6E-83AA-2E84FCE81449}"/>
</file>

<file path=docProps/app.xml><?xml version="1.0" encoding="utf-8"?>
<Properties xmlns="http://schemas.openxmlformats.org/officeDocument/2006/extended-properties" xmlns:vt="http://schemas.openxmlformats.org/officeDocument/2006/docPropsVTypes">
  <TotalTime>2451</TotalTime>
  <Words>471</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DEQSimpleTheme</vt:lpstr>
      <vt:lpstr>PowerPoint Presentation</vt:lpstr>
      <vt:lpstr>Monitoring Cost and Accuracy</vt:lpstr>
      <vt:lpstr>Oregon DEQ data quality objectives  </vt:lpstr>
      <vt:lpstr>Comparison of SensOR™ PM 2.5 to Neph PM 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Bing</dc:creator>
  <cp:lastModifiedBy>Tawnya Swanson</cp:lastModifiedBy>
  <cp:revision>62</cp:revision>
  <dcterms:created xsi:type="dcterms:W3CDTF">2019-06-12T19:11:28Z</dcterms:created>
  <dcterms:modified xsi:type="dcterms:W3CDTF">2021-05-07T15:42:08Z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0x0101006ADF49ED7F4EA84AAE2034FE9E6B3CC7</vt:lpwstr>
  </property>
</Properties>
</file>